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33.jp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258" r:id="rId4"/>
    <p:sldId id="259" r:id="rId5"/>
    <p:sldId id="637" r:id="rId6"/>
    <p:sldId id="638" r:id="rId7"/>
    <p:sldId id="639" r:id="rId8"/>
    <p:sldId id="342" r:id="rId9"/>
    <p:sldId id="343" r:id="rId10"/>
    <p:sldId id="344" r:id="rId11"/>
    <p:sldId id="640" r:id="rId12"/>
    <p:sldId id="346" r:id="rId13"/>
    <p:sldId id="347" r:id="rId14"/>
    <p:sldId id="348" r:id="rId15"/>
    <p:sldId id="349" r:id="rId16"/>
    <p:sldId id="350" r:id="rId17"/>
    <p:sldId id="285" r:id="rId18"/>
    <p:sldId id="351" r:id="rId19"/>
    <p:sldId id="352" r:id="rId20"/>
    <p:sldId id="353" r:id="rId21"/>
    <p:sldId id="354" r:id="rId22"/>
    <p:sldId id="355" r:id="rId23"/>
    <p:sldId id="356" r:id="rId24"/>
    <p:sldId id="357" r:id="rId25"/>
    <p:sldId id="294" r:id="rId26"/>
    <p:sldId id="260" r:id="rId27"/>
    <p:sldId id="261" r:id="rId28"/>
    <p:sldId id="262"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641" r:id="rId45"/>
    <p:sldId id="280" r:id="rId46"/>
    <p:sldId id="281" r:id="rId47"/>
    <p:sldId id="282" r:id="rId48"/>
    <p:sldId id="287" r:id="rId49"/>
    <p:sldId id="288" r:id="rId50"/>
    <p:sldId id="289" r:id="rId51"/>
    <p:sldId id="290" r:id="rId52"/>
    <p:sldId id="291" r:id="rId53"/>
    <p:sldId id="292" r:id="rId54"/>
    <p:sldId id="293"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642" r:id="rId77"/>
    <p:sldId id="324" r:id="rId78"/>
    <p:sldId id="325" r:id="rId79"/>
    <p:sldId id="326" r:id="rId80"/>
    <p:sldId id="327" r:id="rId81"/>
    <p:sldId id="328" r:id="rId82"/>
    <p:sldId id="329" r:id="rId83"/>
    <p:sldId id="643" r:id="rId84"/>
    <p:sldId id="299" r:id="rId85"/>
    <p:sldId id="331" r:id="rId86"/>
    <p:sldId id="300" r:id="rId87"/>
    <p:sldId id="332" r:id="rId88"/>
    <p:sldId id="333" r:id="rId89"/>
    <p:sldId id="334" r:id="rId90"/>
    <p:sldId id="335" r:id="rId91"/>
    <p:sldId id="336" r:id="rId92"/>
    <p:sldId id="644" r:id="rId93"/>
    <p:sldId id="645" r:id="rId94"/>
  </p:sldIdLst>
  <p:sldSz cx="10083800" cy="5670550"/>
  <p:notesSz cx="10083800" cy="5670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94660"/>
  </p:normalViewPr>
  <p:slideViewPr>
    <p:cSldViewPr>
      <p:cViewPr varScale="1">
        <p:scale>
          <a:sx n="126" d="100"/>
          <a:sy n="126" d="100"/>
        </p:scale>
        <p:origin x="498"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2841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284163"/>
          </a:xfrm>
          <a:prstGeom prst="rect">
            <a:avLst/>
          </a:prstGeom>
        </p:spPr>
        <p:txBody>
          <a:bodyPr vert="horz" lIns="91440" tIns="45720" rIns="91440" bIns="45720" rtlCol="0"/>
          <a:lstStyle>
            <a:lvl1pPr algn="r">
              <a:defRPr sz="1200"/>
            </a:lvl1pPr>
          </a:lstStyle>
          <a:p>
            <a:fld id="{FC78DA6D-BA35-47CD-BB0B-F04D34A1F301}" type="datetimeFigureOut">
              <a:rPr lang="en-US" smtClean="0"/>
              <a:t>8/29/2025</a:t>
            </a:fld>
            <a:endParaRPr lang="en-US"/>
          </a:p>
        </p:txBody>
      </p:sp>
      <p:sp>
        <p:nvSpPr>
          <p:cNvPr id="4" name="Slide Image Placeholder 3"/>
          <p:cNvSpPr>
            <a:spLocks noGrp="1" noRot="1" noChangeAspect="1"/>
          </p:cNvSpPr>
          <p:nvPr>
            <p:ph type="sldImg" idx="2"/>
          </p:nvPr>
        </p:nvSpPr>
        <p:spPr>
          <a:xfrm>
            <a:off x="3341688" y="709613"/>
            <a:ext cx="3400425" cy="1912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2728913"/>
            <a:ext cx="8067675" cy="22336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386388"/>
            <a:ext cx="4370388" cy="2841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5386388"/>
            <a:ext cx="4370388" cy="284162"/>
          </a:xfrm>
          <a:prstGeom prst="rect">
            <a:avLst/>
          </a:prstGeom>
        </p:spPr>
        <p:txBody>
          <a:bodyPr vert="horz" lIns="91440" tIns="45720" rIns="91440" bIns="45720" rtlCol="0" anchor="b"/>
          <a:lstStyle>
            <a:lvl1pPr algn="r">
              <a:defRPr sz="1200"/>
            </a:lvl1pPr>
          </a:lstStyle>
          <a:p>
            <a:fld id="{61985266-2D54-415F-8771-9E663017220A}" type="slidenum">
              <a:rPr lang="en-US" smtClean="0"/>
              <a:t>‹#›</a:t>
            </a:fld>
            <a:endParaRPr lang="en-US"/>
          </a:p>
        </p:txBody>
      </p:sp>
    </p:spTree>
    <p:extLst>
      <p:ext uri="{BB962C8B-B14F-4D97-AF65-F5344CB8AC3E}">
        <p14:creationId xmlns:p14="http://schemas.microsoft.com/office/powerpoint/2010/main" val="410948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85266-2D54-415F-8771-9E663017220A}" type="slidenum">
              <a:rPr lang="en-US" smtClean="0"/>
              <a:t>1</a:t>
            </a:fld>
            <a:endParaRPr lang="en-US"/>
          </a:p>
        </p:txBody>
      </p:sp>
    </p:spTree>
    <p:extLst>
      <p:ext uri="{BB962C8B-B14F-4D97-AF65-F5344CB8AC3E}">
        <p14:creationId xmlns:p14="http://schemas.microsoft.com/office/powerpoint/2010/main" val="61832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61</a:t>
            </a:fld>
            <a:endParaRPr lang="en-US"/>
          </a:p>
        </p:txBody>
      </p:sp>
    </p:spTree>
    <p:extLst>
      <p:ext uri="{BB962C8B-B14F-4D97-AF65-F5344CB8AC3E}">
        <p14:creationId xmlns:p14="http://schemas.microsoft.com/office/powerpoint/2010/main" val="208018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62</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63</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64</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65</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66</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67</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68</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69</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https://</a:t>
            </a:r>
            <a:r>
              <a:rPr lang="en-US" dirty="0" err="1"/>
              <a:t>pbs.twimg.com</a:t>
            </a:r>
            <a:r>
              <a:rPr lang="en-US" dirty="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70</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49</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72</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73</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74</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75</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83</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84</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85</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86</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87</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88</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51</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sentence-level attention over multiple instances, which is expected to dynamically reduce the weights of those noisy instances.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final layer</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90</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91</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92</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93</a:t>
            </a:fld>
            <a:endParaRPr lang="en-US"/>
          </a:p>
        </p:txBody>
      </p:sp>
    </p:spTree>
    <p:extLst>
      <p:ext uri="{BB962C8B-B14F-4D97-AF65-F5344CB8AC3E}">
        <p14:creationId xmlns:p14="http://schemas.microsoft.com/office/powerpoint/2010/main" val="66183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54</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55</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56</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58</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59</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60</a:t>
            </a:fld>
            <a:endParaRPr lang="en-US"/>
          </a:p>
        </p:txBody>
      </p:sp>
    </p:spTree>
    <p:extLst>
      <p:ext uri="{BB962C8B-B14F-4D97-AF65-F5344CB8AC3E}">
        <p14:creationId xmlns:p14="http://schemas.microsoft.com/office/powerpoint/2010/main" val="83097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F9DA-D544-4AE5-AE86-499652E01402}"/>
              </a:ext>
            </a:extLst>
          </p:cNvPr>
          <p:cNvSpPr>
            <a:spLocks noGrp="1"/>
          </p:cNvSpPr>
          <p:nvPr>
            <p:ph type="ctrTitle"/>
          </p:nvPr>
        </p:nvSpPr>
        <p:spPr>
          <a:xfrm>
            <a:off x="1260475" y="928028"/>
            <a:ext cx="7562850" cy="1974191"/>
          </a:xfrm>
          <a:prstGeom prst="rect">
            <a:avLst/>
          </a:prstGeo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F883D6C9-D247-4063-8D2B-AEB523003A2A}"/>
              </a:ext>
            </a:extLst>
          </p:cNvPr>
          <p:cNvSpPr>
            <a:spLocks noGrp="1"/>
          </p:cNvSpPr>
          <p:nvPr>
            <p:ph type="subTitle" idx="1"/>
          </p:nvPr>
        </p:nvSpPr>
        <p:spPr>
          <a:xfrm>
            <a:off x="1260475" y="2978352"/>
            <a:ext cx="7562850" cy="1369070"/>
          </a:xfrm>
          <a:prstGeom prst="rect">
            <a:avLst/>
          </a:prstGeom>
        </p:spPr>
        <p:txBody>
          <a:bodyPr/>
          <a:lstStyle>
            <a:lvl1pPr marL="0" indent="0" algn="ctr">
              <a:buNone/>
              <a:defRPr sz="1985"/>
            </a:lvl1pPr>
            <a:lvl2pPr marL="378059" indent="0" algn="ctr">
              <a:buNone/>
              <a:defRPr sz="1654"/>
            </a:lvl2pPr>
            <a:lvl3pPr marL="756117" indent="0" algn="ctr">
              <a:buNone/>
              <a:defRPr sz="1488"/>
            </a:lvl3pPr>
            <a:lvl4pPr marL="1134176" indent="0" algn="ctr">
              <a:buNone/>
              <a:defRPr sz="1323"/>
            </a:lvl4pPr>
            <a:lvl5pPr marL="1512235" indent="0" algn="ctr">
              <a:buNone/>
              <a:defRPr sz="1323"/>
            </a:lvl5pPr>
            <a:lvl6pPr marL="1890293" indent="0" algn="ctr">
              <a:buNone/>
              <a:defRPr sz="1323"/>
            </a:lvl6pPr>
            <a:lvl7pPr marL="2268352" indent="0" algn="ctr">
              <a:buNone/>
              <a:defRPr sz="1323"/>
            </a:lvl7pPr>
            <a:lvl8pPr marL="2646411" indent="0" algn="ctr">
              <a:buNone/>
              <a:defRPr sz="1323"/>
            </a:lvl8pPr>
            <a:lvl9pPr marL="3024469" indent="0" algn="ctr">
              <a:buNone/>
              <a:defRPr sz="1323"/>
            </a:lvl9pPr>
          </a:lstStyle>
          <a:p>
            <a:r>
              <a:rPr lang="en-US"/>
              <a:t>Click to edit Master subtitle style</a:t>
            </a:r>
          </a:p>
        </p:txBody>
      </p:sp>
      <p:sp>
        <p:nvSpPr>
          <p:cNvPr id="6" name="Slide Number Placeholder 5">
            <a:extLst>
              <a:ext uri="{FF2B5EF4-FFF2-40B4-BE49-F238E27FC236}">
                <a16:creationId xmlns:a16="http://schemas.microsoft.com/office/drawing/2014/main" id="{7A5023A3-3CC5-42AC-A5A0-A9EF34CBB545}"/>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07608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6EB3-4CB4-42EE-BA12-413DC4CA6F6A}"/>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42E597-37ED-491C-9AC6-FE25FA433628}"/>
              </a:ext>
            </a:extLst>
          </p:cNvPr>
          <p:cNvSpPr>
            <a:spLocks noGrp="1"/>
          </p:cNvSpPr>
          <p:nvPr>
            <p:ph type="body" orient="vert" idx="1"/>
          </p:nvPr>
        </p:nvSpPr>
        <p:spPr>
          <a:xfrm>
            <a:off x="693261" y="1509521"/>
            <a:ext cx="8697278" cy="35979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A83D747-4472-4B75-9994-5D69784D2D2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7164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699AC-E01A-4929-9445-276F94EECBB6}"/>
              </a:ext>
            </a:extLst>
          </p:cNvPr>
          <p:cNvSpPr>
            <a:spLocks noGrp="1"/>
          </p:cNvSpPr>
          <p:nvPr>
            <p:ph type="title" orient="vert"/>
          </p:nvPr>
        </p:nvSpPr>
        <p:spPr>
          <a:xfrm>
            <a:off x="7216220" y="301904"/>
            <a:ext cx="2174319" cy="480552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AF5439-6ED1-4203-BEE2-4AFDB71C91F8}"/>
              </a:ext>
            </a:extLst>
          </p:cNvPr>
          <p:cNvSpPr>
            <a:spLocks noGrp="1"/>
          </p:cNvSpPr>
          <p:nvPr>
            <p:ph type="body" orient="vert" idx="1"/>
          </p:nvPr>
        </p:nvSpPr>
        <p:spPr>
          <a:xfrm>
            <a:off x="693261" y="301904"/>
            <a:ext cx="6396911" cy="480552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A5CF74-1DB8-4B55-BDE0-6CDA2882178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973149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60986" y="2325811"/>
            <a:ext cx="6153186" cy="467051"/>
          </a:xfrm>
          <a:prstGeom prst="rect">
            <a:avLst/>
          </a:prstGeom>
        </p:spPr>
        <p:txBody>
          <a:bodyPr wrap="square" lIns="0" tIns="0" rIns="0" bIns="0">
            <a:spAutoFit/>
          </a:bodyPr>
          <a:lstStyle>
            <a:lvl1pPr>
              <a:defRPr sz="3372" b="0" i="0">
                <a:solidFill>
                  <a:schemeClr val="tx1"/>
                </a:solidFill>
                <a:latin typeface="Arial"/>
                <a:cs typeface="Arial"/>
              </a:defRPr>
            </a:lvl1pPr>
          </a:lstStyle>
          <a:p>
            <a:endParaRPr dirty="0"/>
          </a:p>
        </p:txBody>
      </p:sp>
      <p:sp>
        <p:nvSpPr>
          <p:cNvPr id="3" name="Holder 3"/>
          <p:cNvSpPr>
            <a:spLocks noGrp="1"/>
          </p:cNvSpPr>
          <p:nvPr>
            <p:ph type="subTitle" idx="4"/>
          </p:nvPr>
        </p:nvSpPr>
        <p:spPr>
          <a:xfrm>
            <a:off x="1512570" y="3175508"/>
            <a:ext cx="7058660" cy="32060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163" b="0" i="0">
                <a:solidFill>
                  <a:schemeClr val="tx1"/>
                </a:solidFill>
                <a:latin typeface="Arial"/>
                <a:cs typeface="Arial"/>
              </a:defRPr>
            </a:lvl1pPr>
          </a:lstStyle>
          <a:p>
            <a:pPr marL="22151">
              <a:spcBef>
                <a:spcPts val="20"/>
              </a:spcBef>
            </a:pPr>
            <a:fld id="{81D60167-4931-47E6-BA6A-407CBD079E47}" type="slidenum">
              <a:rPr lang="en-US" spc="-3" smtClean="0"/>
              <a:pPr marL="22151">
                <a:spcBef>
                  <a:spcPts val="20"/>
                </a:spcBef>
              </a:pPr>
              <a:t>‹#›</a:t>
            </a:fld>
            <a:endParaRPr lang="en-US" spc="-3" dirty="0"/>
          </a:p>
        </p:txBody>
      </p:sp>
    </p:spTree>
    <p:extLst>
      <p:ext uri="{BB962C8B-B14F-4D97-AF65-F5344CB8AC3E}">
        <p14:creationId xmlns:p14="http://schemas.microsoft.com/office/powerpoint/2010/main" val="260112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9F77-C56E-49A5-9748-7C52B6AEBC11}"/>
              </a:ext>
            </a:extLst>
          </p:cNvPr>
          <p:cNvSpPr>
            <a:spLocks noGrp="1"/>
          </p:cNvSpPr>
          <p:nvPr>
            <p:ph type="title"/>
          </p:nvPr>
        </p:nvSpPr>
        <p:spPr>
          <a:xfrm>
            <a:off x="693261" y="30190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0117523-2951-4793-9233-9143C1E43CB0}"/>
              </a:ext>
            </a:extLst>
          </p:cNvPr>
          <p:cNvSpPr>
            <a:spLocks noGrp="1"/>
          </p:cNvSpPr>
          <p:nvPr>
            <p:ph idx="1"/>
          </p:nvPr>
        </p:nvSpPr>
        <p:spPr>
          <a:xfrm>
            <a:off x="693261" y="1509521"/>
            <a:ext cx="8697278"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CD2773-D27C-4765-B0E8-2D408B267846}"/>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550848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698C-16A5-4884-BD84-1F07BB8C2CA9}"/>
              </a:ext>
            </a:extLst>
          </p:cNvPr>
          <p:cNvSpPr>
            <a:spLocks noGrp="1"/>
          </p:cNvSpPr>
          <p:nvPr>
            <p:ph type="title"/>
          </p:nvPr>
        </p:nvSpPr>
        <p:spPr>
          <a:xfrm>
            <a:off x="688009" y="1413700"/>
            <a:ext cx="8697278" cy="2358791"/>
          </a:xfrm>
          <a:prstGeom prst="rect">
            <a:avLst/>
          </a:prstGeo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F1EE61F2-F6C6-4EC4-8168-F008402A117F}"/>
              </a:ext>
            </a:extLst>
          </p:cNvPr>
          <p:cNvSpPr>
            <a:spLocks noGrp="1"/>
          </p:cNvSpPr>
          <p:nvPr>
            <p:ph type="body" idx="1"/>
          </p:nvPr>
        </p:nvSpPr>
        <p:spPr>
          <a:xfrm>
            <a:off x="688009" y="3794807"/>
            <a:ext cx="8697278" cy="1240432"/>
          </a:xfrm>
          <a:prstGeom prst="rect">
            <a:avLst/>
          </a:prstGeom>
        </p:spPr>
        <p:txBody>
          <a:bodyPr/>
          <a:lstStyle>
            <a:lvl1pPr marL="0" indent="0">
              <a:buNone/>
              <a:defRPr sz="1985">
                <a:solidFill>
                  <a:schemeClr val="tx1">
                    <a:tint val="75000"/>
                  </a:schemeClr>
                </a:solidFill>
              </a:defRPr>
            </a:lvl1pPr>
            <a:lvl2pPr marL="378059" indent="0">
              <a:buNone/>
              <a:defRPr sz="1654">
                <a:solidFill>
                  <a:schemeClr val="tx1">
                    <a:tint val="75000"/>
                  </a:schemeClr>
                </a:solidFill>
              </a:defRPr>
            </a:lvl2pPr>
            <a:lvl3pPr marL="756117" indent="0">
              <a:buNone/>
              <a:defRPr sz="1488">
                <a:solidFill>
                  <a:schemeClr val="tx1">
                    <a:tint val="75000"/>
                  </a:schemeClr>
                </a:solidFill>
              </a:defRPr>
            </a:lvl3pPr>
            <a:lvl4pPr marL="1134176" indent="0">
              <a:buNone/>
              <a:defRPr sz="1323">
                <a:solidFill>
                  <a:schemeClr val="tx1">
                    <a:tint val="75000"/>
                  </a:schemeClr>
                </a:solidFill>
              </a:defRPr>
            </a:lvl4pPr>
            <a:lvl5pPr marL="1512235" indent="0">
              <a:buNone/>
              <a:defRPr sz="1323">
                <a:solidFill>
                  <a:schemeClr val="tx1">
                    <a:tint val="75000"/>
                  </a:schemeClr>
                </a:solidFill>
              </a:defRPr>
            </a:lvl5pPr>
            <a:lvl6pPr marL="1890293" indent="0">
              <a:buNone/>
              <a:defRPr sz="1323">
                <a:solidFill>
                  <a:schemeClr val="tx1">
                    <a:tint val="75000"/>
                  </a:schemeClr>
                </a:solidFill>
              </a:defRPr>
            </a:lvl6pPr>
            <a:lvl7pPr marL="2268352" indent="0">
              <a:buNone/>
              <a:defRPr sz="1323">
                <a:solidFill>
                  <a:schemeClr val="tx1">
                    <a:tint val="75000"/>
                  </a:schemeClr>
                </a:solidFill>
              </a:defRPr>
            </a:lvl7pPr>
            <a:lvl8pPr marL="2646411" indent="0">
              <a:buNone/>
              <a:defRPr sz="1323">
                <a:solidFill>
                  <a:schemeClr val="tx1">
                    <a:tint val="75000"/>
                  </a:schemeClr>
                </a:solidFill>
              </a:defRPr>
            </a:lvl8pPr>
            <a:lvl9pPr marL="3024469" indent="0">
              <a:buNone/>
              <a:defRPr sz="1323">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8EA83EC-4419-4129-A10F-3DB8A14302C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268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1A5C-61A7-4517-8770-1DCCAF6EA7AE}"/>
              </a:ext>
            </a:extLst>
          </p:cNvPr>
          <p:cNvSpPr>
            <a:spLocks noGrp="1"/>
          </p:cNvSpPr>
          <p:nvPr>
            <p:ph type="title"/>
          </p:nvPr>
        </p:nvSpPr>
        <p:spPr>
          <a:xfrm>
            <a:off x="756285" y="19689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BA7721-920E-451D-8A5A-8242178522DA}"/>
              </a:ext>
            </a:extLst>
          </p:cNvPr>
          <p:cNvSpPr>
            <a:spLocks noGrp="1"/>
          </p:cNvSpPr>
          <p:nvPr>
            <p:ph sz="half" idx="1"/>
          </p:nvPr>
        </p:nvSpPr>
        <p:spPr>
          <a:xfrm>
            <a:off x="693261"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77AB5D-D468-4927-80AC-04CC77B4F5C1}"/>
              </a:ext>
            </a:extLst>
          </p:cNvPr>
          <p:cNvSpPr>
            <a:spLocks noGrp="1"/>
          </p:cNvSpPr>
          <p:nvPr>
            <p:ph sz="half" idx="2"/>
          </p:nvPr>
        </p:nvSpPr>
        <p:spPr>
          <a:xfrm>
            <a:off x="5104924"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0AD16D4-A4EE-48FA-B00A-6F0CF601ACB3}"/>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498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9566-4C43-42BC-9134-C4624C16DB06}"/>
              </a:ext>
            </a:extLst>
          </p:cNvPr>
          <p:cNvSpPr>
            <a:spLocks noGrp="1"/>
          </p:cNvSpPr>
          <p:nvPr>
            <p:ph type="title"/>
          </p:nvPr>
        </p:nvSpPr>
        <p:spPr>
          <a:xfrm>
            <a:off x="852134" y="196895"/>
            <a:ext cx="8697278" cy="10960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DAA08B-D1FE-4C42-A3A7-85391660EC7C}"/>
              </a:ext>
            </a:extLst>
          </p:cNvPr>
          <p:cNvSpPr>
            <a:spLocks noGrp="1"/>
          </p:cNvSpPr>
          <p:nvPr>
            <p:ph type="body" idx="1"/>
          </p:nvPr>
        </p:nvSpPr>
        <p:spPr>
          <a:xfrm>
            <a:off x="694575" y="1390073"/>
            <a:ext cx="4265920"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A2293804-F74C-44BD-8767-75C411DBFEEB}"/>
              </a:ext>
            </a:extLst>
          </p:cNvPr>
          <p:cNvSpPr>
            <a:spLocks noGrp="1"/>
          </p:cNvSpPr>
          <p:nvPr>
            <p:ph sz="half" idx="2"/>
          </p:nvPr>
        </p:nvSpPr>
        <p:spPr>
          <a:xfrm>
            <a:off x="694575" y="2071326"/>
            <a:ext cx="4265920"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E2B3F-DE27-4AF0-9C77-83862E8A160F}"/>
              </a:ext>
            </a:extLst>
          </p:cNvPr>
          <p:cNvSpPr>
            <a:spLocks noGrp="1"/>
          </p:cNvSpPr>
          <p:nvPr>
            <p:ph type="body" sz="quarter" idx="3"/>
          </p:nvPr>
        </p:nvSpPr>
        <p:spPr>
          <a:xfrm>
            <a:off x="5104924" y="1390073"/>
            <a:ext cx="4286928"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9C803ED6-FA5C-42BE-AD02-725C1CA146C2}"/>
              </a:ext>
            </a:extLst>
          </p:cNvPr>
          <p:cNvSpPr>
            <a:spLocks noGrp="1"/>
          </p:cNvSpPr>
          <p:nvPr>
            <p:ph sz="quarter" idx="4"/>
          </p:nvPr>
        </p:nvSpPr>
        <p:spPr>
          <a:xfrm>
            <a:off x="5104924" y="2071326"/>
            <a:ext cx="4286928"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26F1231-C6EE-418B-95BC-A51AE425B490}"/>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66297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146B-9C23-46CB-BF79-87BDF885839C}"/>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592E703-9736-4BEE-855C-50F9BF02D249}"/>
              </a:ext>
            </a:extLst>
          </p:cNvPr>
          <p:cNvSpPr>
            <a:spLocks noGrp="1"/>
          </p:cNvSpPr>
          <p:nvPr>
            <p:ph type="dt" sz="half" idx="10"/>
          </p:nvPr>
        </p:nvSpPr>
        <p:spPr>
          <a:xfrm>
            <a:off x="693261" y="5255760"/>
            <a:ext cx="2268855" cy="301904"/>
          </a:xfrm>
          <a:prstGeom prst="rect">
            <a:avLst/>
          </a:prstGeom>
        </p:spPr>
        <p:txBody>
          <a:bodyPr/>
          <a:lstStyle/>
          <a:p>
            <a:pPr defTabSz="756117"/>
            <a:fld id="{C9E90480-6D2B-4DC5-8F84-E5A1E18C92B8}" type="datetimeFigureOut">
              <a:rPr lang="en-US" sz="1488" smtClean="0">
                <a:solidFill>
                  <a:prstClr val="black"/>
                </a:solidFill>
              </a:rPr>
              <a:pPr defTabSz="756117"/>
              <a:t>8/29/2025</a:t>
            </a:fld>
            <a:endParaRPr lang="en-US" sz="1488">
              <a:solidFill>
                <a:prstClr val="black"/>
              </a:solidFill>
            </a:endParaRPr>
          </a:p>
        </p:txBody>
      </p:sp>
      <p:sp>
        <p:nvSpPr>
          <p:cNvPr id="4" name="Footer Placeholder 3">
            <a:extLst>
              <a:ext uri="{FF2B5EF4-FFF2-40B4-BE49-F238E27FC236}">
                <a16:creationId xmlns:a16="http://schemas.microsoft.com/office/drawing/2014/main" id="{C3503929-9BCA-4DA3-842C-5B3A2A75B5D7}"/>
              </a:ext>
            </a:extLst>
          </p:cNvPr>
          <p:cNvSpPr>
            <a:spLocks noGrp="1"/>
          </p:cNvSpPr>
          <p:nvPr>
            <p:ph type="ftr" sz="quarter" idx="11"/>
          </p:nvPr>
        </p:nvSpPr>
        <p:spPr>
          <a:xfrm>
            <a:off x="3340259" y="5255760"/>
            <a:ext cx="3403283" cy="301904"/>
          </a:xfrm>
          <a:prstGeom prst="rect">
            <a:avLst/>
          </a:prstGeom>
        </p:spPr>
        <p:txBody>
          <a:bodyPr/>
          <a:lstStyle/>
          <a:p>
            <a:pPr defTabSz="756117"/>
            <a:endParaRPr lang="en-US" sz="1488">
              <a:solidFill>
                <a:prstClr val="black"/>
              </a:solidFill>
            </a:endParaRPr>
          </a:p>
        </p:txBody>
      </p:sp>
      <p:sp>
        <p:nvSpPr>
          <p:cNvPr id="5" name="Slide Number Placeholder 4">
            <a:extLst>
              <a:ext uri="{FF2B5EF4-FFF2-40B4-BE49-F238E27FC236}">
                <a16:creationId xmlns:a16="http://schemas.microsoft.com/office/drawing/2014/main" id="{0EF0AD8C-314A-44F0-80B1-F3ECD7389E4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473673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871024-34DA-4B13-BFC6-7E5815769AD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81188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0FDB-F273-4FDA-8843-71FE3133B170}"/>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2D9D8A2D-26E3-4111-9DE8-96C6A142F7D3}"/>
              </a:ext>
            </a:extLst>
          </p:cNvPr>
          <p:cNvSpPr>
            <a:spLocks noGrp="1"/>
          </p:cNvSpPr>
          <p:nvPr>
            <p:ph idx="1"/>
          </p:nvPr>
        </p:nvSpPr>
        <p:spPr>
          <a:xfrm>
            <a:off x="4286928" y="816455"/>
            <a:ext cx="5104924" cy="4029766"/>
          </a:xfrm>
          <a:prstGeom prst="rect">
            <a:avLst/>
          </a:prstGeom>
        </p:spPr>
        <p:txBody>
          <a:bodyPr/>
          <a:lstStyle>
            <a:lvl1pPr>
              <a:defRPr sz="2646"/>
            </a:lvl1pPr>
            <a:lvl2pPr>
              <a:defRPr sz="2315"/>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FEA8F-DF81-4C1A-A7B2-021D68A66C6E}"/>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7F734DF-22E0-4AB9-B1B1-BED86737EBE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07547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5C9-6CC8-449F-A926-7F6BAA18F9BB}"/>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A5356DC5-B21D-4C96-A945-A256E84C9130}"/>
              </a:ext>
            </a:extLst>
          </p:cNvPr>
          <p:cNvSpPr>
            <a:spLocks noGrp="1"/>
          </p:cNvSpPr>
          <p:nvPr>
            <p:ph type="pic" idx="1"/>
          </p:nvPr>
        </p:nvSpPr>
        <p:spPr>
          <a:xfrm>
            <a:off x="4286928" y="816455"/>
            <a:ext cx="5104924" cy="4029766"/>
          </a:xfrm>
          <a:prstGeom prst="rect">
            <a:avLst/>
          </a:prstGeom>
        </p:spPr>
        <p:txBody>
          <a:bodyPr/>
          <a:lstStyle>
            <a:lvl1pPr marL="0" indent="0">
              <a:buNone/>
              <a:defRPr sz="2646"/>
            </a:lvl1pPr>
            <a:lvl2pPr marL="378059" indent="0">
              <a:buNone/>
              <a:defRPr sz="2315"/>
            </a:lvl2pPr>
            <a:lvl3pPr marL="756117" indent="0">
              <a:buNone/>
              <a:defRPr sz="1985"/>
            </a:lvl3pPr>
            <a:lvl4pPr marL="1134176" indent="0">
              <a:buNone/>
              <a:defRPr sz="1654"/>
            </a:lvl4pPr>
            <a:lvl5pPr marL="1512235" indent="0">
              <a:buNone/>
              <a:defRPr sz="1654"/>
            </a:lvl5pPr>
            <a:lvl6pPr marL="1890293" indent="0">
              <a:buNone/>
              <a:defRPr sz="1654"/>
            </a:lvl6pPr>
            <a:lvl7pPr marL="2268352" indent="0">
              <a:buNone/>
              <a:defRPr sz="1654"/>
            </a:lvl7pPr>
            <a:lvl8pPr marL="2646411" indent="0">
              <a:buNone/>
              <a:defRPr sz="1654"/>
            </a:lvl8pPr>
            <a:lvl9pPr marL="3024469" indent="0">
              <a:buNone/>
              <a:defRPr sz="1654"/>
            </a:lvl9pPr>
          </a:lstStyle>
          <a:p>
            <a:endParaRPr lang="en-US"/>
          </a:p>
        </p:txBody>
      </p:sp>
      <p:sp>
        <p:nvSpPr>
          <p:cNvPr id="4" name="Text Placeholder 3">
            <a:extLst>
              <a:ext uri="{FF2B5EF4-FFF2-40B4-BE49-F238E27FC236}">
                <a16:creationId xmlns:a16="http://schemas.microsoft.com/office/drawing/2014/main" id="{EEDB7F75-9770-4AFB-834D-1C1F4854C152}"/>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1B47443-A469-4D0A-977A-8F63F52FA96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6012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1BB922-B92C-4BA4-BA65-EA3025B0BC94}"/>
              </a:ext>
            </a:extLst>
          </p:cNvPr>
          <p:cNvSpPr>
            <a:spLocks noGrp="1"/>
          </p:cNvSpPr>
          <p:nvPr>
            <p:ph type="sldNum" sz="quarter" idx="4"/>
          </p:nvPr>
        </p:nvSpPr>
        <p:spPr>
          <a:xfrm>
            <a:off x="7665264" y="5171751"/>
            <a:ext cx="2268855" cy="301904"/>
          </a:xfrm>
          <a:prstGeom prst="rect">
            <a:avLst/>
          </a:prstGeom>
        </p:spPr>
        <p:txBody>
          <a:bodyPr vert="horz" lIns="91440" tIns="45720" rIns="91440" bIns="45720" rtlCol="0" anchor="ctr"/>
          <a:lstStyle>
            <a:lvl1pPr algn="r">
              <a:defRPr sz="992">
                <a:solidFill>
                  <a:schemeClr val="tx1">
                    <a:tint val="75000"/>
                  </a:schemeClr>
                </a:solidFill>
              </a:defRPr>
            </a:lvl1p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pic>
        <p:nvPicPr>
          <p:cNvPr id="7" name="Picture 6">
            <a:extLst>
              <a:ext uri="{FF2B5EF4-FFF2-40B4-BE49-F238E27FC236}">
                <a16:creationId xmlns:a16="http://schemas.microsoft.com/office/drawing/2014/main" id="{1FE5D4FA-4801-4BDA-AFAF-7C5F82906C7A}"/>
              </a:ext>
            </a:extLst>
          </p:cNvPr>
          <p:cNvPicPr>
            <a:picLocks noChangeAspect="1"/>
          </p:cNvPicPr>
          <p:nvPr userDrawn="1"/>
        </p:nvPicPr>
        <p:blipFill>
          <a:blip r:embed="rId14"/>
          <a:stretch>
            <a:fillRect/>
          </a:stretch>
        </p:blipFill>
        <p:spPr>
          <a:xfrm>
            <a:off x="0" y="126012"/>
            <a:ext cx="9587488" cy="5347643"/>
          </a:xfrm>
          <a:prstGeom prst="rect">
            <a:avLst/>
          </a:prstGeom>
        </p:spPr>
      </p:pic>
      <p:sp>
        <p:nvSpPr>
          <p:cNvPr id="9" name="Rectangle 8">
            <a:extLst>
              <a:ext uri="{FF2B5EF4-FFF2-40B4-BE49-F238E27FC236}">
                <a16:creationId xmlns:a16="http://schemas.microsoft.com/office/drawing/2014/main" id="{8F568DA6-4B78-463E-8077-A701B45E7694}"/>
              </a:ext>
            </a:extLst>
          </p:cNvPr>
          <p:cNvSpPr/>
          <p:nvPr userDrawn="1"/>
        </p:nvSpPr>
        <p:spPr>
          <a:xfrm>
            <a:off x="7944932" y="5338776"/>
            <a:ext cx="1441668" cy="1653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56117" rtl="0" eaLnBrk="1" fontAlgn="auto" latinLnBrk="0" hangingPunct="1">
              <a:lnSpc>
                <a:spcPct val="100000"/>
              </a:lnSpc>
              <a:spcBef>
                <a:spcPts val="0"/>
              </a:spcBef>
              <a:spcAft>
                <a:spcPts val="0"/>
              </a:spcAft>
              <a:buClrTx/>
              <a:buSzTx/>
              <a:buFontTx/>
              <a:buNone/>
              <a:tabLst/>
              <a:defRPr/>
            </a:pPr>
            <a:endParaRPr kumimoji="0" lang="en-US" sz="14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A6D3598-85E1-4F91-A630-D7B2DD6761F7}"/>
              </a:ext>
            </a:extLst>
          </p:cNvPr>
          <p:cNvSpPr txBox="1"/>
          <p:nvPr userDrawn="1"/>
        </p:nvSpPr>
        <p:spPr>
          <a:xfrm flipH="1">
            <a:off x="7944932" y="5322702"/>
            <a:ext cx="2472631" cy="219612"/>
          </a:xfrm>
          <a:prstGeom prst="rect">
            <a:avLst/>
          </a:prstGeom>
          <a:noFill/>
        </p:spPr>
        <p:txBody>
          <a:bodyPr wrap="square" rtlCol="0">
            <a:spAutoFit/>
          </a:bodyPr>
          <a:lstStyle/>
          <a:p>
            <a:pPr marL="0" marR="0" lvl="0" indent="0" algn="l" defTabSz="756117" rtl="0" eaLnBrk="1" fontAlgn="auto" latinLnBrk="0" hangingPunct="1">
              <a:lnSpc>
                <a:spcPct val="100000"/>
              </a:lnSpc>
              <a:spcBef>
                <a:spcPts val="0"/>
              </a:spcBef>
              <a:spcAft>
                <a:spcPts val="0"/>
              </a:spcAft>
              <a:buClrTx/>
              <a:buSzTx/>
              <a:buFontTx/>
              <a:buNone/>
              <a:tabLst/>
              <a:defRPr/>
            </a:pPr>
            <a:r>
              <a:rPr kumimoji="0" lang="en-US" sz="827"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COSC 4337 Data Science II</a:t>
            </a:r>
          </a:p>
        </p:txBody>
      </p:sp>
      <p:sp>
        <p:nvSpPr>
          <p:cNvPr id="2" name="TextBox 1">
            <a:extLst>
              <a:ext uri="{FF2B5EF4-FFF2-40B4-BE49-F238E27FC236}">
                <a16:creationId xmlns:a16="http://schemas.microsoft.com/office/drawing/2014/main" id="{18643691-6277-72A9-A123-4633283B046C}"/>
              </a:ext>
            </a:extLst>
          </p:cNvPr>
          <p:cNvSpPr txBox="1"/>
          <p:nvPr userDrawn="1"/>
        </p:nvSpPr>
        <p:spPr>
          <a:xfrm>
            <a:off x="3746500" y="5338776"/>
            <a:ext cx="3048000" cy="246221"/>
          </a:xfrm>
          <a:prstGeom prst="rect">
            <a:avLst/>
          </a:prstGeom>
          <a:noFill/>
        </p:spPr>
        <p:txBody>
          <a:bodyPr wrap="square" rtlCol="0">
            <a:spAutoFit/>
          </a:bodyPr>
          <a:lstStyle/>
          <a:p>
            <a:r>
              <a:rPr lang="en-US" sz="1000" dirty="0">
                <a:solidFill>
                  <a:srgbClr val="FF0000"/>
                </a:solidFill>
              </a:rPr>
              <a:t>What is Deep Learning?</a:t>
            </a:r>
          </a:p>
        </p:txBody>
      </p:sp>
    </p:spTree>
    <p:extLst>
      <p:ext uri="{BB962C8B-B14F-4D97-AF65-F5344CB8AC3E}">
        <p14:creationId xmlns:p14="http://schemas.microsoft.com/office/powerpoint/2010/main" val="228664472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1" r:id="rId12"/>
  </p:sldLayoutIdLst>
  <p:txStyles>
    <p:titleStyle>
      <a:lvl1pPr algn="l" defTabSz="756117"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29" indent="-189029" algn="l" defTabSz="756117"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88" indent="-189029" algn="l" defTabSz="756117" rtl="0" eaLnBrk="1" latinLnBrk="0" hangingPunct="1">
        <a:lnSpc>
          <a:spcPct val="90000"/>
        </a:lnSpc>
        <a:spcBef>
          <a:spcPts val="413"/>
        </a:spcBef>
        <a:buFont typeface="Arial" panose="020B0604020202020204" pitchFamily="34" charset="0"/>
        <a:buChar char="•"/>
        <a:defRPr sz="1985" kern="1200">
          <a:solidFill>
            <a:schemeClr val="tx1"/>
          </a:solidFill>
          <a:latin typeface="+mn-lt"/>
          <a:ea typeface="+mn-ea"/>
          <a:cs typeface="+mn-cs"/>
        </a:defRPr>
      </a:lvl2pPr>
      <a:lvl3pPr marL="945147" indent="-189029" algn="l" defTabSz="756117"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205"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264"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323"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381"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440"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499"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117" rtl="0" eaLnBrk="1" latinLnBrk="0" hangingPunct="1">
        <a:defRPr sz="1488" kern="1200">
          <a:solidFill>
            <a:schemeClr val="tx1"/>
          </a:solidFill>
          <a:latin typeface="+mn-lt"/>
          <a:ea typeface="+mn-ea"/>
          <a:cs typeface="+mn-cs"/>
        </a:defRPr>
      </a:lvl1pPr>
      <a:lvl2pPr marL="378059" algn="l" defTabSz="756117" rtl="0" eaLnBrk="1" latinLnBrk="0" hangingPunct="1">
        <a:defRPr sz="1488" kern="1200">
          <a:solidFill>
            <a:schemeClr val="tx1"/>
          </a:solidFill>
          <a:latin typeface="+mn-lt"/>
          <a:ea typeface="+mn-ea"/>
          <a:cs typeface="+mn-cs"/>
        </a:defRPr>
      </a:lvl2pPr>
      <a:lvl3pPr marL="756117" algn="l" defTabSz="756117" rtl="0" eaLnBrk="1" latinLnBrk="0" hangingPunct="1">
        <a:defRPr sz="1488" kern="1200">
          <a:solidFill>
            <a:schemeClr val="tx1"/>
          </a:solidFill>
          <a:latin typeface="+mn-lt"/>
          <a:ea typeface="+mn-ea"/>
          <a:cs typeface="+mn-cs"/>
        </a:defRPr>
      </a:lvl3pPr>
      <a:lvl4pPr marL="1134176" algn="l" defTabSz="756117" rtl="0" eaLnBrk="1" latinLnBrk="0" hangingPunct="1">
        <a:defRPr sz="1488" kern="1200">
          <a:solidFill>
            <a:schemeClr val="tx1"/>
          </a:solidFill>
          <a:latin typeface="+mn-lt"/>
          <a:ea typeface="+mn-ea"/>
          <a:cs typeface="+mn-cs"/>
        </a:defRPr>
      </a:lvl4pPr>
      <a:lvl5pPr marL="1512235" algn="l" defTabSz="756117" rtl="0" eaLnBrk="1" latinLnBrk="0" hangingPunct="1">
        <a:defRPr sz="1488" kern="1200">
          <a:solidFill>
            <a:schemeClr val="tx1"/>
          </a:solidFill>
          <a:latin typeface="+mn-lt"/>
          <a:ea typeface="+mn-ea"/>
          <a:cs typeface="+mn-cs"/>
        </a:defRPr>
      </a:lvl5pPr>
      <a:lvl6pPr marL="1890293" algn="l" defTabSz="756117" rtl="0" eaLnBrk="1" latinLnBrk="0" hangingPunct="1">
        <a:defRPr sz="1488" kern="1200">
          <a:solidFill>
            <a:schemeClr val="tx1"/>
          </a:solidFill>
          <a:latin typeface="+mn-lt"/>
          <a:ea typeface="+mn-ea"/>
          <a:cs typeface="+mn-cs"/>
        </a:defRPr>
      </a:lvl6pPr>
      <a:lvl7pPr marL="2268352" algn="l" defTabSz="756117" rtl="0" eaLnBrk="1" latinLnBrk="0" hangingPunct="1">
        <a:defRPr sz="1488" kern="1200">
          <a:solidFill>
            <a:schemeClr val="tx1"/>
          </a:solidFill>
          <a:latin typeface="+mn-lt"/>
          <a:ea typeface="+mn-ea"/>
          <a:cs typeface="+mn-cs"/>
        </a:defRPr>
      </a:lvl7pPr>
      <a:lvl8pPr marL="2646411" algn="l" defTabSz="756117" rtl="0" eaLnBrk="1" latinLnBrk="0" hangingPunct="1">
        <a:defRPr sz="1488" kern="1200">
          <a:solidFill>
            <a:schemeClr val="tx1"/>
          </a:solidFill>
          <a:latin typeface="+mn-lt"/>
          <a:ea typeface="+mn-ea"/>
          <a:cs typeface="+mn-cs"/>
        </a:defRPr>
      </a:lvl8pPr>
      <a:lvl9pPr marL="3024469" algn="l" defTabSz="75611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http://www.i-programmer.info/babbages-bag/325-mcculloch-pitts-neural-network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people.idsia.ch/~juergen/who-invented-backpropagation.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www.amax.com/blog/?p=90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s.toronto.edu/~kriz/cifar.html" TargetMode="External"/><Relationship Id="rId7" Type="http://schemas.openxmlformats.org/officeDocument/2006/relationships/image" Target="../media/image30.jp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www.image-net.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guide2research.com/topconf/machine-learning" TargetMode="External"/><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jmlr.org/" TargetMode="External"/><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hyperlink" Target="http://www.jair.org/"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www.researchgate.net/profile/Alexander_Magoun2/" TargetMode="Externa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arxiv-sanity.com/"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theverge.com/tldr/2017/5/14/15639784/hbo-" TargetMode="External"/><Relationship Id="rId7" Type="http://schemas.openxmlformats.org/officeDocument/2006/relationships/image" Target="../media/image43.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hyperlink" Target="http://www.nature.com/articles/nature21056.epdf" TargetMode="External"/><Relationship Id="rId5" Type="http://schemas.openxmlformats.org/officeDocument/2006/relationships/image" Target="../media/image42.jp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hyperlink" Target="http://www.marketwatch.com/story/new-nvidia-chip-" TargetMode="External"/><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hyperlink" Target="http://www.reuters.com/article/us-amazon-com-nvidia/" TargetMode="Externa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5.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2900" y="473075"/>
            <a:ext cx="5202065" cy="738568"/>
          </a:xfrm>
          <a:prstGeom prst="rect">
            <a:avLst/>
          </a:prstGeom>
        </p:spPr>
        <p:txBody>
          <a:bodyPr vert="horz" wrap="square" lIns="0" tIns="2953" rIns="0" bIns="0" rtlCol="0">
            <a:spAutoFit/>
          </a:bodyPr>
          <a:lstStyle/>
          <a:p>
            <a:pPr marL="7384" marR="2954" indent="199362">
              <a:lnSpc>
                <a:spcPct val="101200"/>
              </a:lnSpc>
              <a:spcBef>
                <a:spcPts val="23"/>
              </a:spcBef>
            </a:pPr>
            <a:r>
              <a:rPr sz="2442" dirty="0">
                <a:latin typeface="Arial"/>
                <a:cs typeface="Arial"/>
              </a:rPr>
              <a:t>A </a:t>
            </a:r>
            <a:r>
              <a:rPr sz="2442" spc="52" dirty="0">
                <a:latin typeface="Arial"/>
                <a:cs typeface="Arial"/>
              </a:rPr>
              <a:t>Brief </a:t>
            </a:r>
            <a:r>
              <a:rPr sz="2442" spc="38" dirty="0">
                <a:latin typeface="Arial"/>
                <a:cs typeface="Arial"/>
              </a:rPr>
              <a:t>Summary </a:t>
            </a:r>
            <a:r>
              <a:rPr sz="2442" spc="90" dirty="0">
                <a:latin typeface="Arial"/>
                <a:cs typeface="Arial"/>
              </a:rPr>
              <a:t>of </a:t>
            </a:r>
            <a:r>
              <a:rPr sz="2442" spc="58" dirty="0">
                <a:latin typeface="Arial"/>
                <a:cs typeface="Arial"/>
              </a:rPr>
              <a:t>the History </a:t>
            </a:r>
            <a:r>
              <a:rPr sz="2442" spc="90" dirty="0">
                <a:latin typeface="Arial"/>
                <a:cs typeface="Arial"/>
              </a:rPr>
              <a:t>of </a:t>
            </a:r>
            <a:r>
              <a:rPr sz="2442" spc="93" dirty="0">
                <a:latin typeface="Arial"/>
                <a:cs typeface="Arial"/>
              </a:rPr>
              <a:t> </a:t>
            </a:r>
            <a:r>
              <a:rPr sz="2442" spc="20" dirty="0">
                <a:latin typeface="Arial"/>
                <a:cs typeface="Arial"/>
              </a:rPr>
              <a:t>Neural</a:t>
            </a:r>
            <a:r>
              <a:rPr sz="2442" spc="-6" dirty="0">
                <a:latin typeface="Arial"/>
                <a:cs typeface="Arial"/>
              </a:rPr>
              <a:t> </a:t>
            </a:r>
            <a:r>
              <a:rPr sz="2442" spc="66" dirty="0">
                <a:latin typeface="Arial"/>
                <a:cs typeface="Arial"/>
              </a:rPr>
              <a:t>Networks</a:t>
            </a:r>
            <a:r>
              <a:rPr sz="2442" spc="-6" dirty="0">
                <a:latin typeface="Arial"/>
                <a:cs typeface="Arial"/>
              </a:rPr>
              <a:t> </a:t>
            </a:r>
            <a:r>
              <a:rPr sz="2442" spc="58" dirty="0">
                <a:latin typeface="Arial"/>
                <a:cs typeface="Arial"/>
              </a:rPr>
              <a:t>and</a:t>
            </a:r>
            <a:r>
              <a:rPr sz="2442" spc="-6" dirty="0">
                <a:latin typeface="Arial"/>
                <a:cs typeface="Arial"/>
              </a:rPr>
              <a:t> </a:t>
            </a:r>
            <a:r>
              <a:rPr sz="2442" spc="32" dirty="0">
                <a:latin typeface="Arial"/>
                <a:cs typeface="Arial"/>
              </a:rPr>
              <a:t>Deep</a:t>
            </a:r>
            <a:r>
              <a:rPr sz="2442" spc="-6" dirty="0">
                <a:latin typeface="Arial"/>
                <a:cs typeface="Arial"/>
              </a:rPr>
              <a:t> </a:t>
            </a:r>
            <a:r>
              <a:rPr sz="2442" spc="44" dirty="0">
                <a:latin typeface="Arial"/>
                <a:cs typeface="Arial"/>
              </a:rPr>
              <a:t>Learning</a:t>
            </a:r>
            <a:endParaRPr sz="2442" dirty="0">
              <a:latin typeface="Arial"/>
              <a:cs typeface="Arial"/>
            </a:endParaRPr>
          </a:p>
        </p:txBody>
      </p:sp>
      <p:sp>
        <p:nvSpPr>
          <p:cNvPr id="4" name="object 4"/>
          <p:cNvSpPr txBox="1"/>
          <p:nvPr/>
        </p:nvSpPr>
        <p:spPr>
          <a:xfrm>
            <a:off x="4997599" y="5412127"/>
            <a:ext cx="80480" cy="150572"/>
          </a:xfrm>
          <a:prstGeom prst="rect">
            <a:avLst/>
          </a:prstGeom>
        </p:spPr>
        <p:txBody>
          <a:bodyPr vert="horz" wrap="square" lIns="0" tIns="7384" rIns="0" bIns="0" rtlCol="0">
            <a:spAutoFit/>
          </a:bodyPr>
          <a:lstStyle/>
          <a:p>
            <a:pPr marL="7384">
              <a:spcBef>
                <a:spcPts val="58"/>
              </a:spcBef>
            </a:pPr>
            <a:r>
              <a:rPr sz="930" spc="-3" dirty="0">
                <a:latin typeface="Arial"/>
                <a:cs typeface="Arial"/>
              </a:rPr>
              <a:t>1</a:t>
            </a:r>
            <a:endParaRPr sz="93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4974" y="281859"/>
            <a:ext cx="1391104" cy="381413"/>
          </a:xfrm>
          <a:prstGeom prst="rect">
            <a:avLst/>
          </a:prstGeom>
        </p:spPr>
        <p:txBody>
          <a:bodyPr vert="horz" wrap="square" lIns="0" tIns="28093" rIns="0" bIns="0" rtlCol="0">
            <a:spAutoFit/>
          </a:bodyPr>
          <a:lstStyle/>
          <a:p>
            <a:pPr marL="20809">
              <a:spcBef>
                <a:spcPts val="221"/>
              </a:spcBef>
            </a:pPr>
            <a:r>
              <a:rPr sz="2294" b="1" spc="-66" dirty="0">
                <a:latin typeface="Gill Sans MT"/>
                <a:cs typeface="Gill Sans MT"/>
              </a:rPr>
              <a:t>Algorithm</a:t>
            </a:r>
            <a:endParaRPr sz="2294">
              <a:latin typeface="Gill Sans MT"/>
              <a:cs typeface="Gill Sans MT"/>
            </a:endParaRPr>
          </a:p>
        </p:txBody>
      </p:sp>
      <p:sp>
        <p:nvSpPr>
          <p:cNvPr id="4" name="object 4"/>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5" name="object 5"/>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15768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49912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1203" y="244475"/>
            <a:ext cx="2754326"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6"/>
            <a:ext cx="6105464" cy="1827740"/>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57700" indent="-210178">
              <a:spcBef>
                <a:spcPts val="383"/>
              </a:spcBef>
              <a:buClr>
                <a:srgbClr val="3333B2"/>
              </a:buClr>
              <a:buSzPct val="81818"/>
              <a:buFont typeface="Calibri"/>
              <a:buChar char="•"/>
              <a:tabLst>
                <a:tab pos="558741"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281860"/>
            <a:ext cx="29039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pic>
        <p:nvPicPr>
          <p:cNvPr id="4" name="object 4"/>
          <p:cNvPicPr/>
          <p:nvPr/>
        </p:nvPicPr>
        <p:blipFill>
          <a:blip r:embed="rId3" cstate="print"/>
          <a:stretch>
            <a:fillRect/>
          </a:stretch>
        </p:blipFill>
        <p:spPr>
          <a:xfrm>
            <a:off x="2088448" y="3000710"/>
            <a:ext cx="106939" cy="106939"/>
          </a:xfrm>
          <a:prstGeom prst="rect">
            <a:avLst/>
          </a:prstGeom>
        </p:spPr>
      </p:pic>
      <p:sp>
        <p:nvSpPr>
          <p:cNvPr id="5" name="object 5"/>
          <p:cNvSpPr txBox="1"/>
          <p:nvPr/>
        </p:nvSpPr>
        <p:spPr>
          <a:xfrm>
            <a:off x="2163237" y="1673986"/>
            <a:ext cx="6188702" cy="2375134"/>
          </a:xfrm>
          <a:prstGeom prst="rect">
            <a:avLst/>
          </a:prstGeom>
        </p:spPr>
        <p:txBody>
          <a:bodyPr vert="horz" wrap="square" lIns="0" tIns="18729" rIns="0" bIns="0" rtlCol="0">
            <a:spAutoFit/>
          </a:bodyPr>
          <a:lstStyle/>
          <a:p>
            <a:pPr marL="145668">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44627" marR="133182">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44627">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45668">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99319" indent="-210178">
              <a:spcBef>
                <a:spcPts val="383"/>
              </a:spcBef>
              <a:buClr>
                <a:srgbClr val="3333B2"/>
              </a:buClr>
              <a:buSzPct val="81818"/>
              <a:buFont typeface="Calibri"/>
              <a:buChar char="•"/>
              <a:tabLst>
                <a:tab pos="600360"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a:p>
            <a:pPr marL="599319" marR="228907" indent="-210178">
              <a:lnSpc>
                <a:spcPct val="102699"/>
              </a:lnSpc>
              <a:buClr>
                <a:srgbClr val="3333B2"/>
              </a:buClr>
              <a:buSzPct val="81818"/>
              <a:buFont typeface="Calibri"/>
              <a:buChar char="•"/>
              <a:tabLst>
                <a:tab pos="600360" algn="l"/>
              </a:tabLst>
            </a:pPr>
            <a:r>
              <a:rPr sz="1802" spc="-8" dirty="0">
                <a:solidFill>
                  <a:srgbClr val="00007F"/>
                </a:solidFill>
                <a:latin typeface="Tahoma"/>
                <a:cs typeface="Tahoma"/>
              </a:rPr>
              <a:t>if</a:t>
            </a:r>
            <a:r>
              <a:rPr sz="1802" spc="33" dirty="0">
                <a:solidFill>
                  <a:srgbClr val="00007F"/>
                </a:solidFill>
                <a:latin typeface="Tahoma"/>
                <a:cs typeface="Tahoma"/>
              </a:rPr>
              <a:t> </a:t>
            </a: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802" dirty="0">
                <a:latin typeface="Tahoma"/>
                <a:cs typeface="Tahoma"/>
              </a:rPr>
              <a:t>)</a:t>
            </a:r>
            <a:r>
              <a:rPr sz="1802" spc="-66" dirty="0">
                <a:latin typeface="Tahoma"/>
                <a:cs typeface="Tahoma"/>
              </a:rPr>
              <a:t> </a:t>
            </a:r>
            <a:r>
              <a:rPr sz="1802" spc="-8" dirty="0">
                <a:latin typeface="Arial Unicode MS"/>
                <a:cs typeface="Arial Unicode MS"/>
              </a:rPr>
              <a:t>/</a:t>
            </a:r>
            <a:r>
              <a:rPr sz="1802" spc="74" dirty="0">
                <a:latin typeface="Tahoma"/>
                <a:cs typeface="Tahoma"/>
              </a:rPr>
              <a:t>=</a:t>
            </a:r>
            <a:r>
              <a:rPr sz="1802" spc="-66" dirty="0">
                <a:latin typeface="Tahoma"/>
                <a:cs typeface="Tahoma"/>
              </a:rPr>
              <a:t> </a:t>
            </a:r>
            <a:r>
              <a:rPr sz="1802" i="1" spc="-213" dirty="0">
                <a:latin typeface="Bookman Old Style"/>
                <a:cs typeface="Bookman Old Style"/>
              </a:rPr>
              <a:t>y</a:t>
            </a:r>
            <a:r>
              <a:rPr sz="1802" i="1" spc="115" dirty="0">
                <a:latin typeface="Bookman Old Style"/>
                <a:cs typeface="Bookman Old Style"/>
              </a:rPr>
              <a:t> </a:t>
            </a:r>
            <a:r>
              <a:rPr sz="1802" spc="-41" dirty="0">
                <a:solidFill>
                  <a:srgbClr val="00007F"/>
                </a:solidFill>
                <a:latin typeface="Tahoma"/>
                <a:cs typeface="Tahoma"/>
              </a:rPr>
              <a:t>(mista</a:t>
            </a:r>
            <a:r>
              <a:rPr sz="1802" spc="-90" dirty="0">
                <a:solidFill>
                  <a:srgbClr val="00007F"/>
                </a:solidFill>
                <a:latin typeface="Tahoma"/>
                <a:cs typeface="Tahoma"/>
              </a:rPr>
              <a:t>k</a:t>
            </a:r>
            <a:r>
              <a:rPr sz="1802" spc="-74" dirty="0">
                <a:solidFill>
                  <a:srgbClr val="00007F"/>
                </a:solidFill>
                <a:latin typeface="Tahoma"/>
                <a:cs typeface="Tahoma"/>
              </a:rPr>
              <a:t>e),</a:t>
            </a:r>
            <a:r>
              <a:rPr sz="1802" spc="33" dirty="0">
                <a:solidFill>
                  <a:srgbClr val="00007F"/>
                </a:solidFill>
                <a:latin typeface="Tahoma"/>
                <a:cs typeface="Tahoma"/>
              </a:rPr>
              <a:t> </a:t>
            </a:r>
            <a:r>
              <a:rPr sz="1802" spc="-74" dirty="0">
                <a:solidFill>
                  <a:srgbClr val="00007F"/>
                </a:solidFill>
                <a:latin typeface="Tahoma"/>
                <a:cs typeface="Tahoma"/>
              </a:rPr>
              <a:t>then</a:t>
            </a:r>
            <a:r>
              <a:rPr sz="1802" spc="24" dirty="0">
                <a:solidFill>
                  <a:srgbClr val="00007F"/>
                </a:solidFill>
                <a:latin typeface="Tahoma"/>
                <a:cs typeface="Tahoma"/>
              </a:rPr>
              <a:t> </a:t>
            </a:r>
            <a:r>
              <a:rPr sz="1802" b="1" spc="74" dirty="0">
                <a:latin typeface="Arial"/>
                <a:cs typeface="Arial"/>
              </a:rPr>
              <a:t>w</a:t>
            </a:r>
            <a:r>
              <a:rPr sz="1966" i="1" spc="-98" baseline="-10416" dirty="0">
                <a:latin typeface="Bookman Old Style"/>
                <a:cs typeface="Bookman Old Style"/>
              </a:rPr>
              <a:t>new</a:t>
            </a:r>
            <a:r>
              <a:rPr sz="1966" i="1" baseline="-10416" dirty="0">
                <a:latin typeface="Bookman Old Style"/>
                <a:cs typeface="Bookman Old Style"/>
              </a:rPr>
              <a:t> </a:t>
            </a:r>
            <a:r>
              <a:rPr sz="1966" i="1" spc="-257" baseline="-10416" dirty="0">
                <a:latin typeface="Bookman Old Style"/>
                <a:cs typeface="Bookman Old Style"/>
              </a:rPr>
              <a:t> </a:t>
            </a:r>
            <a:r>
              <a:rPr sz="1802" spc="74" dirty="0">
                <a:latin typeface="Tahoma"/>
                <a:cs typeface="Tahoma"/>
              </a:rPr>
              <a:t>=</a:t>
            </a:r>
            <a:r>
              <a:rPr sz="1802" spc="-66" dirty="0">
                <a:latin typeface="Tahoma"/>
                <a:cs typeface="Tahoma"/>
              </a:rPr>
              <a:t> </a:t>
            </a:r>
            <a:r>
              <a:rPr sz="1802" b="1" spc="74" dirty="0">
                <a:latin typeface="Arial"/>
                <a:cs typeface="Arial"/>
              </a:rPr>
              <a:t>w</a:t>
            </a:r>
            <a:r>
              <a:rPr sz="1966" i="1" baseline="-13888" dirty="0">
                <a:latin typeface="Bookman Old Style"/>
                <a:cs typeface="Bookman Old Style"/>
              </a:rPr>
              <a:t>o</a:t>
            </a:r>
            <a:r>
              <a:rPr sz="1966" i="1" spc="24" baseline="-13888" dirty="0">
                <a:latin typeface="Bookman Old Style"/>
                <a:cs typeface="Bookman Old Style"/>
              </a:rPr>
              <a:t>l</a:t>
            </a:r>
            <a:r>
              <a:rPr sz="1966" i="1" spc="-197" baseline="-13888" dirty="0">
                <a:latin typeface="Bookman Old Style"/>
                <a:cs typeface="Bookman Old Style"/>
              </a:rPr>
              <a:t>d</a:t>
            </a:r>
            <a:r>
              <a:rPr sz="1966" i="1" spc="123" baseline="-13888" dirty="0">
                <a:latin typeface="Bookman Old Style"/>
                <a:cs typeface="Bookman Old Style"/>
              </a:rPr>
              <a:t> </a:t>
            </a:r>
            <a:r>
              <a:rPr sz="1802" spc="74" dirty="0">
                <a:latin typeface="Tahoma"/>
                <a:cs typeface="Tahoma"/>
              </a:rPr>
              <a:t>+</a:t>
            </a:r>
            <a:r>
              <a:rPr sz="1802" spc="-172" dirty="0">
                <a:latin typeface="Tahoma"/>
                <a:cs typeface="Tahoma"/>
              </a:rPr>
              <a:t> </a:t>
            </a:r>
            <a:r>
              <a:rPr sz="1802" i="1" spc="-123" dirty="0">
                <a:latin typeface="Bookman Old Style"/>
                <a:cs typeface="Bookman Old Style"/>
              </a:rPr>
              <a:t>η</a:t>
            </a:r>
            <a:r>
              <a:rPr sz="1802" i="1" spc="-156" dirty="0">
                <a:latin typeface="Bookman Old Style"/>
                <a:cs typeface="Bookman Old Style"/>
              </a:rPr>
              <a:t>y</a:t>
            </a:r>
            <a:r>
              <a:rPr sz="1802" b="1" spc="74" dirty="0">
                <a:latin typeface="Arial"/>
                <a:cs typeface="Arial"/>
              </a:rPr>
              <a:t>x</a:t>
            </a:r>
            <a:r>
              <a:rPr sz="1802" b="1" spc="90" dirty="0">
                <a:latin typeface="Arial"/>
                <a:cs typeface="Arial"/>
              </a:rPr>
              <a:t> </a:t>
            </a:r>
            <a:r>
              <a:rPr sz="1802" spc="-238" dirty="0">
                <a:solidFill>
                  <a:srgbClr val="00007F"/>
                </a:solidFill>
                <a:latin typeface="Tahoma"/>
                <a:cs typeface="Tahoma"/>
              </a:rPr>
              <a:t>(</a:t>
            </a:r>
            <a:r>
              <a:rPr sz="1802" i="1" spc="-375" dirty="0">
                <a:latin typeface="Bookman Old Style"/>
                <a:cs typeface="Bookman Old Style"/>
              </a:rPr>
              <a:t>η </a:t>
            </a:r>
            <a:r>
              <a:rPr sz="1802" i="1" spc="-90" dirty="0">
                <a:latin typeface="Bookman Old Style"/>
                <a:cs typeface="Bookman Old Style"/>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learning</a:t>
            </a:r>
            <a:r>
              <a:rPr sz="1802" spc="33" dirty="0">
                <a:solidFill>
                  <a:srgbClr val="00007F"/>
                </a:solidFill>
                <a:latin typeface="Tahoma"/>
                <a:cs typeface="Tahoma"/>
              </a:rPr>
              <a:t> </a:t>
            </a:r>
            <a:r>
              <a:rPr sz="1802" spc="-49" dirty="0">
                <a:solidFill>
                  <a:srgbClr val="00007F"/>
                </a:solidFill>
                <a:latin typeface="Tahoma"/>
                <a:cs typeface="Tahoma"/>
              </a:rPr>
              <a:t>rate)</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094" y="281860"/>
            <a:ext cx="5247080" cy="974075"/>
          </a:xfrm>
          <a:prstGeom prst="rect">
            <a:avLst/>
          </a:prstGeom>
        </p:spPr>
        <p:txBody>
          <a:bodyPr vert="horz" wrap="square" lIns="0" tIns="28093" rIns="0" bIns="0" rtlCol="0">
            <a:spAutoFit/>
          </a:bodyPr>
          <a:lstStyle/>
          <a:p>
            <a:pPr marL="276769">
              <a:spcBef>
                <a:spcPts val="221"/>
              </a:spcBef>
            </a:pPr>
            <a:r>
              <a:rPr sz="2294" b="1" spc="-49" dirty="0">
                <a:latin typeface="Gill Sans MT"/>
                <a:cs typeface="Gill Sans MT"/>
              </a:rPr>
              <a:t>Perceptron</a:t>
            </a:r>
            <a:r>
              <a:rPr sz="2294" b="1" spc="213" dirty="0">
                <a:latin typeface="Gill Sans MT"/>
                <a:cs typeface="Gill Sans MT"/>
              </a:rPr>
              <a:t> </a:t>
            </a:r>
            <a:r>
              <a:rPr sz="2294" b="1" spc="8" dirty="0">
                <a:latin typeface="Gill Sans MT"/>
                <a:cs typeface="Gill Sans MT"/>
              </a:rPr>
              <a:t>as</a:t>
            </a:r>
            <a:r>
              <a:rPr sz="2294" b="1" spc="213" dirty="0">
                <a:latin typeface="Gill Sans MT"/>
                <a:cs typeface="Gill Sans MT"/>
              </a:rPr>
              <a:t> </a:t>
            </a:r>
            <a:r>
              <a:rPr sz="2294" b="1" spc="16" dirty="0">
                <a:latin typeface="Gill Sans MT"/>
                <a:cs typeface="Gill Sans MT"/>
              </a:rPr>
              <a:t>a</a:t>
            </a:r>
            <a:r>
              <a:rPr sz="2294" b="1" spc="221" dirty="0">
                <a:latin typeface="Gill Sans MT"/>
                <a:cs typeface="Gill Sans MT"/>
              </a:rPr>
              <a:t> </a:t>
            </a:r>
            <a:r>
              <a:rPr sz="2294" b="1" spc="-58" dirty="0">
                <a:latin typeface="Gill Sans MT"/>
                <a:cs typeface="Gill Sans MT"/>
              </a:rPr>
              <a:t>model</a:t>
            </a:r>
            <a:r>
              <a:rPr sz="2294" b="1" spc="213" dirty="0">
                <a:latin typeface="Gill Sans MT"/>
                <a:cs typeface="Gill Sans MT"/>
              </a:rPr>
              <a:t> </a:t>
            </a:r>
            <a:r>
              <a:rPr sz="2294" b="1" spc="8" dirty="0">
                <a:latin typeface="Gill Sans MT"/>
                <a:cs typeface="Gill Sans MT"/>
              </a:rPr>
              <a:t>of</a:t>
            </a:r>
            <a:r>
              <a:rPr sz="2294" b="1" spc="213" dirty="0">
                <a:latin typeface="Gill Sans MT"/>
                <a:cs typeface="Gill Sans MT"/>
              </a:rPr>
              <a:t> </a:t>
            </a:r>
            <a:r>
              <a:rPr sz="2294" b="1" spc="-24" dirty="0">
                <a:latin typeface="Gill Sans MT"/>
                <a:cs typeface="Gill Sans MT"/>
              </a:rPr>
              <a:t>the</a:t>
            </a:r>
            <a:r>
              <a:rPr sz="2294" b="1" spc="221" dirty="0">
                <a:latin typeface="Gill Sans MT"/>
                <a:cs typeface="Gill Sans MT"/>
              </a:rPr>
              <a:t> </a:t>
            </a:r>
            <a:r>
              <a:rPr sz="2294" b="1" spc="8" dirty="0">
                <a:latin typeface="Gill Sans MT"/>
                <a:cs typeface="Gill Sans MT"/>
              </a:rPr>
              <a:t>brain?</a:t>
            </a:r>
            <a:endParaRPr sz="2294">
              <a:latin typeface="Gill Sans MT"/>
              <a:cs typeface="Gill Sans MT"/>
            </a:endParaRPr>
          </a:p>
          <a:p>
            <a:pPr>
              <a:spcBef>
                <a:spcPts val="66"/>
              </a:spcBef>
            </a:pPr>
            <a:endParaRPr sz="1966">
              <a:latin typeface="Gill Sans MT"/>
              <a:cs typeface="Gill Sans MT"/>
            </a:endParaRPr>
          </a:p>
          <a:p>
            <a:pPr marL="20809"/>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391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sp>
        <p:nvSpPr>
          <p:cNvPr id="4" name="object 4"/>
          <p:cNvSpPr txBox="1"/>
          <p:nvPr/>
        </p:nvSpPr>
        <p:spPr>
          <a:xfrm>
            <a:off x="1993900" y="1835241"/>
            <a:ext cx="5601879" cy="2000067"/>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lang="en-US" sz="1802" spc="-98" dirty="0">
              <a:solidFill>
                <a:srgbClr val="00007F"/>
              </a:solidFill>
              <a:latin typeface="Tahoma"/>
              <a:cs typeface="Tahoma"/>
            </a:endParaRPr>
          </a:p>
          <a:p>
            <a:pPr marL="20809">
              <a:spcBef>
                <a:spcPts val="711"/>
              </a:spcBef>
            </a:pPr>
            <a:endParaRPr lang="en-US" sz="1802" spc="-98" dirty="0">
              <a:solidFill>
                <a:srgbClr val="00007F"/>
              </a:solidFill>
              <a:latin typeface="Tahoma"/>
              <a:cs typeface="Tahoma"/>
            </a:endParaRPr>
          </a:p>
          <a:p>
            <a:pPr marL="20809">
              <a:spcBef>
                <a:spcPts val="711"/>
              </a:spcBef>
            </a:pPr>
            <a:endParaRPr sz="1802" dirty="0">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dirty="0">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772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601879" cy="163124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6962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840144" cy="430646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24555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a:p>
            <a:pPr marL="20809" marR="8324">
              <a:lnSpc>
                <a:spcPct val="102600"/>
              </a:lnSpc>
              <a:spcBef>
                <a:spcPts val="491"/>
              </a:spcBef>
            </a:pPr>
            <a:r>
              <a:rPr sz="1802" spc="-58" dirty="0">
                <a:solidFill>
                  <a:srgbClr val="00007F"/>
                </a:solidFill>
                <a:latin typeface="Tahoma"/>
                <a:cs typeface="Tahoma"/>
              </a:rPr>
              <a:t>From</a:t>
            </a:r>
            <a:r>
              <a:rPr sz="1802" spc="41" dirty="0">
                <a:solidFill>
                  <a:srgbClr val="00007F"/>
                </a:solidFill>
                <a:latin typeface="Tahoma"/>
                <a:cs typeface="Tahoma"/>
              </a:rPr>
              <a:t> </a:t>
            </a:r>
            <a:r>
              <a:rPr sz="1802" spc="-41" dirty="0">
                <a:solidFill>
                  <a:srgbClr val="FF0000"/>
                </a:solidFill>
                <a:latin typeface="Tahoma"/>
                <a:cs typeface="Tahoma"/>
              </a:rPr>
              <a:t>Mechanization</a:t>
            </a:r>
            <a:r>
              <a:rPr sz="1802" spc="33" dirty="0">
                <a:solidFill>
                  <a:srgbClr val="FF0000"/>
                </a:solidFill>
                <a:latin typeface="Tahoma"/>
                <a:cs typeface="Tahoma"/>
              </a:rPr>
              <a:t> </a:t>
            </a:r>
            <a:r>
              <a:rPr sz="1802" spc="-58" dirty="0">
                <a:solidFill>
                  <a:srgbClr val="FF0000"/>
                </a:solidFill>
                <a:latin typeface="Tahoma"/>
                <a:cs typeface="Tahoma"/>
              </a:rPr>
              <a:t>of</a:t>
            </a:r>
            <a:r>
              <a:rPr sz="1802" spc="41" dirty="0">
                <a:solidFill>
                  <a:srgbClr val="FF0000"/>
                </a:solidFill>
                <a:latin typeface="Tahoma"/>
                <a:cs typeface="Tahoma"/>
              </a:rPr>
              <a:t> </a:t>
            </a:r>
            <a:r>
              <a:rPr sz="1802" spc="-41" dirty="0">
                <a:solidFill>
                  <a:srgbClr val="FF0000"/>
                </a:solidFill>
                <a:latin typeface="Tahoma"/>
                <a:cs typeface="Tahoma"/>
              </a:rPr>
              <a:t>Thought</a:t>
            </a:r>
            <a:r>
              <a:rPr sz="1802" spc="41" dirty="0">
                <a:solidFill>
                  <a:srgbClr val="FF0000"/>
                </a:solidFill>
                <a:latin typeface="Tahoma"/>
                <a:cs typeface="Tahoma"/>
              </a:rPr>
              <a:t> </a:t>
            </a:r>
            <a:r>
              <a:rPr sz="1802" spc="-58" dirty="0">
                <a:solidFill>
                  <a:srgbClr val="FF0000"/>
                </a:solidFill>
                <a:latin typeface="Tahoma"/>
                <a:cs typeface="Tahoma"/>
              </a:rPr>
              <a:t>Process</a:t>
            </a:r>
            <a:r>
              <a:rPr sz="1802" spc="49" dirty="0">
                <a:solidFill>
                  <a:srgbClr val="FF0000"/>
                </a:solidFill>
                <a:latin typeface="Tahoma"/>
                <a:cs typeface="Tahoma"/>
              </a:rPr>
              <a:t> </a:t>
            </a:r>
            <a:r>
              <a:rPr sz="1802" spc="-74" dirty="0">
                <a:solidFill>
                  <a:srgbClr val="FF0000"/>
                </a:solidFill>
                <a:latin typeface="Tahoma"/>
                <a:cs typeface="Tahoma"/>
              </a:rPr>
              <a:t>(1959):</a:t>
            </a:r>
            <a:r>
              <a:rPr sz="1802" spc="246" dirty="0">
                <a:solidFill>
                  <a:srgbClr val="FF0000"/>
                </a:solidFill>
                <a:latin typeface="Tahoma"/>
                <a:cs typeface="Tahoma"/>
              </a:rPr>
              <a:t> </a:t>
            </a:r>
            <a:r>
              <a:rPr sz="1802" spc="16"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Navy </a:t>
            </a:r>
            <a:r>
              <a:rPr sz="1802" spc="-541" dirty="0">
                <a:solidFill>
                  <a:srgbClr val="00007F"/>
                </a:solidFill>
                <a:latin typeface="Tahoma"/>
                <a:cs typeface="Tahoma"/>
              </a:rPr>
              <a:t> </a:t>
            </a:r>
            <a:r>
              <a:rPr sz="1802" spc="-98" dirty="0">
                <a:solidFill>
                  <a:srgbClr val="00007F"/>
                </a:solidFill>
                <a:latin typeface="Tahoma"/>
                <a:cs typeface="Tahoma"/>
              </a:rPr>
              <a:t>revealed</a:t>
            </a:r>
            <a:r>
              <a:rPr sz="1802" spc="33" dirty="0">
                <a:solidFill>
                  <a:srgbClr val="00007F"/>
                </a:solidFill>
                <a:latin typeface="Tahoma"/>
                <a:cs typeface="Tahoma"/>
              </a:rPr>
              <a:t> </a:t>
            </a:r>
            <a:r>
              <a:rPr sz="1802" spc="-66" dirty="0">
                <a:solidFill>
                  <a:srgbClr val="00007F"/>
                </a:solidFill>
                <a:latin typeface="Tahoma"/>
                <a:cs typeface="Tahoma"/>
              </a:rPr>
              <a:t>the</a:t>
            </a:r>
            <a:r>
              <a:rPr sz="1802" spc="41" dirty="0">
                <a:solidFill>
                  <a:srgbClr val="00007F"/>
                </a:solidFill>
                <a:latin typeface="Tahoma"/>
                <a:cs typeface="Tahoma"/>
              </a:rPr>
              <a:t> </a:t>
            </a:r>
            <a:r>
              <a:rPr sz="1802" spc="-106" dirty="0">
                <a:solidFill>
                  <a:srgbClr val="00007F"/>
                </a:solidFill>
                <a:latin typeface="Tahoma"/>
                <a:cs typeface="Tahoma"/>
              </a:rPr>
              <a:t>embryo</a:t>
            </a:r>
            <a:r>
              <a:rPr sz="1802" spc="41"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90" dirty="0">
                <a:solidFill>
                  <a:srgbClr val="00007F"/>
                </a:solidFill>
                <a:latin typeface="Tahoma"/>
                <a:cs typeface="Tahoma"/>
              </a:rPr>
              <a:t>an</a:t>
            </a:r>
            <a:r>
              <a:rPr sz="1802" spc="41" dirty="0">
                <a:solidFill>
                  <a:srgbClr val="00007F"/>
                </a:solidFill>
                <a:latin typeface="Tahoma"/>
                <a:cs typeface="Tahoma"/>
              </a:rPr>
              <a:t> </a:t>
            </a:r>
            <a:r>
              <a:rPr sz="1802" spc="-58" dirty="0">
                <a:solidFill>
                  <a:srgbClr val="00007F"/>
                </a:solidFill>
                <a:latin typeface="Tahoma"/>
                <a:cs typeface="Tahoma"/>
              </a:rPr>
              <a:t>electronic</a:t>
            </a:r>
            <a:r>
              <a:rPr sz="1802" spc="41" dirty="0">
                <a:solidFill>
                  <a:srgbClr val="00007F"/>
                </a:solidFill>
                <a:latin typeface="Tahoma"/>
                <a:cs typeface="Tahoma"/>
              </a:rPr>
              <a:t> </a:t>
            </a:r>
            <a:r>
              <a:rPr sz="1802" spc="-74" dirty="0">
                <a:solidFill>
                  <a:srgbClr val="00007F"/>
                </a:solidFill>
                <a:latin typeface="Tahoma"/>
                <a:cs typeface="Tahoma"/>
              </a:rPr>
              <a:t>computer</a:t>
            </a:r>
            <a:r>
              <a:rPr sz="1802" spc="24" dirty="0">
                <a:solidFill>
                  <a:srgbClr val="00007F"/>
                </a:solidFill>
                <a:latin typeface="Tahoma"/>
                <a:cs typeface="Tahoma"/>
              </a:rPr>
              <a:t> </a:t>
            </a:r>
            <a:r>
              <a:rPr sz="1802" spc="-58" dirty="0">
                <a:solidFill>
                  <a:srgbClr val="00007F"/>
                </a:solidFill>
                <a:latin typeface="Tahoma"/>
                <a:cs typeface="Tahoma"/>
              </a:rPr>
              <a:t>today</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24" dirty="0">
                <a:solidFill>
                  <a:srgbClr val="00007F"/>
                </a:solidFill>
                <a:latin typeface="Tahoma"/>
                <a:cs typeface="Tahoma"/>
              </a:rPr>
              <a:t>it </a:t>
            </a:r>
            <a:r>
              <a:rPr sz="1802" spc="33" dirty="0">
                <a:solidFill>
                  <a:srgbClr val="00007F"/>
                </a:solidFill>
                <a:latin typeface="Tahoma"/>
                <a:cs typeface="Tahoma"/>
              </a:rPr>
              <a:t> </a:t>
            </a:r>
            <a:r>
              <a:rPr sz="1802" spc="-82" dirty="0">
                <a:solidFill>
                  <a:srgbClr val="00007F"/>
                </a:solidFill>
                <a:latin typeface="Tahoma"/>
                <a:cs typeface="Tahoma"/>
              </a:rPr>
              <a:t>expects</a:t>
            </a:r>
            <a:r>
              <a:rPr sz="1802" spc="41"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0" dirty="0">
                <a:solidFill>
                  <a:srgbClr val="00007F"/>
                </a:solidFill>
                <a:latin typeface="Tahoma"/>
                <a:cs typeface="Tahoma"/>
              </a:rPr>
              <a:t>be</a:t>
            </a:r>
            <a:r>
              <a:rPr sz="1802" spc="41" dirty="0">
                <a:solidFill>
                  <a:srgbClr val="00007F"/>
                </a:solidFill>
                <a:latin typeface="Tahoma"/>
                <a:cs typeface="Tahoma"/>
              </a:rPr>
              <a:t> </a:t>
            </a:r>
            <a:r>
              <a:rPr sz="1802" spc="-82" dirty="0">
                <a:solidFill>
                  <a:srgbClr val="00007F"/>
                </a:solidFill>
                <a:latin typeface="Tahoma"/>
                <a:cs typeface="Tahoma"/>
              </a:rPr>
              <a:t>able</a:t>
            </a:r>
            <a:r>
              <a:rPr sz="1802" spc="41"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66" dirty="0">
                <a:solidFill>
                  <a:srgbClr val="00007F"/>
                </a:solidFill>
                <a:latin typeface="Tahoma"/>
                <a:cs typeface="Tahoma"/>
              </a:rPr>
              <a:t>walk,</a:t>
            </a:r>
            <a:r>
              <a:rPr sz="1802" spc="41" dirty="0">
                <a:solidFill>
                  <a:srgbClr val="00007F"/>
                </a:solidFill>
                <a:latin typeface="Tahoma"/>
                <a:cs typeface="Tahoma"/>
              </a:rPr>
              <a:t> </a:t>
            </a:r>
            <a:r>
              <a:rPr sz="1802" spc="-24" dirty="0">
                <a:solidFill>
                  <a:srgbClr val="00007F"/>
                </a:solidFill>
                <a:latin typeface="Tahoma"/>
                <a:cs typeface="Tahoma"/>
              </a:rPr>
              <a:t>talk,</a:t>
            </a:r>
            <a:r>
              <a:rPr sz="1802" spc="33" dirty="0">
                <a:solidFill>
                  <a:srgbClr val="00007F"/>
                </a:solidFill>
                <a:latin typeface="Tahoma"/>
                <a:cs typeface="Tahoma"/>
              </a:rPr>
              <a:t> </a:t>
            </a:r>
            <a:r>
              <a:rPr sz="1802" spc="-123" dirty="0">
                <a:solidFill>
                  <a:srgbClr val="00007F"/>
                </a:solidFill>
                <a:latin typeface="Tahoma"/>
                <a:cs typeface="Tahoma"/>
              </a:rPr>
              <a:t>see,</a:t>
            </a:r>
            <a:r>
              <a:rPr sz="1802" spc="41" dirty="0">
                <a:solidFill>
                  <a:srgbClr val="00007F"/>
                </a:solidFill>
                <a:latin typeface="Tahoma"/>
                <a:cs typeface="Tahoma"/>
              </a:rPr>
              <a:t> </a:t>
            </a:r>
            <a:r>
              <a:rPr sz="1802" spc="-58" dirty="0">
                <a:solidFill>
                  <a:srgbClr val="00007F"/>
                </a:solidFill>
                <a:latin typeface="Tahoma"/>
                <a:cs typeface="Tahoma"/>
              </a:rPr>
              <a:t>write,</a:t>
            </a:r>
            <a:r>
              <a:rPr sz="1802" spc="33" dirty="0">
                <a:solidFill>
                  <a:srgbClr val="00007F"/>
                </a:solidFill>
                <a:latin typeface="Tahoma"/>
                <a:cs typeface="Tahoma"/>
              </a:rPr>
              <a:t> </a:t>
            </a:r>
            <a:r>
              <a:rPr sz="1802" spc="-90" dirty="0">
                <a:solidFill>
                  <a:srgbClr val="00007F"/>
                </a:solidFill>
                <a:latin typeface="Tahoma"/>
                <a:cs typeface="Tahoma"/>
              </a:rPr>
              <a:t>reproduce</a:t>
            </a:r>
            <a:r>
              <a:rPr sz="1802" spc="49" dirty="0">
                <a:solidFill>
                  <a:srgbClr val="00007F"/>
                </a:solidFill>
                <a:latin typeface="Tahoma"/>
                <a:cs typeface="Tahoma"/>
              </a:rPr>
              <a:t> </a:t>
            </a:r>
            <a:r>
              <a:rPr sz="1802" spc="-41" dirty="0">
                <a:solidFill>
                  <a:srgbClr val="00007F"/>
                </a:solidFill>
                <a:latin typeface="Tahoma"/>
                <a:cs typeface="Tahoma"/>
              </a:rPr>
              <a:t>itself </a:t>
            </a:r>
            <a:r>
              <a:rPr sz="1802" spc="-33" dirty="0">
                <a:solidFill>
                  <a:srgbClr val="00007F"/>
                </a:solidFill>
                <a:latin typeface="Tahoma"/>
                <a:cs typeface="Tahoma"/>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74" dirty="0">
                <a:solidFill>
                  <a:srgbClr val="00007F"/>
                </a:solidFill>
                <a:latin typeface="Tahoma"/>
                <a:cs typeface="Tahoma"/>
              </a:rPr>
              <a:t>conscious</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its</a:t>
            </a:r>
            <a:r>
              <a:rPr sz="1802" spc="33" dirty="0">
                <a:solidFill>
                  <a:srgbClr val="00007F"/>
                </a:solidFill>
                <a:latin typeface="Tahoma"/>
                <a:cs typeface="Tahoma"/>
              </a:rPr>
              <a:t> </a:t>
            </a:r>
            <a:r>
              <a:rPr sz="1802" spc="-82" dirty="0">
                <a:solidFill>
                  <a:srgbClr val="00007F"/>
                </a:solidFill>
                <a:latin typeface="Tahoma"/>
                <a:cs typeface="Tahoma"/>
              </a:rPr>
              <a:t>existence.</a:t>
            </a:r>
            <a:r>
              <a:rPr sz="1802" spc="230" dirty="0">
                <a:solidFill>
                  <a:srgbClr val="00007F"/>
                </a:solidFill>
                <a:latin typeface="Tahoma"/>
                <a:cs typeface="Tahoma"/>
              </a:rPr>
              <a:t> </a:t>
            </a:r>
            <a:r>
              <a:rPr sz="1802" spc="-41" dirty="0">
                <a:solidFill>
                  <a:srgbClr val="00007F"/>
                </a:solidFill>
                <a:latin typeface="Tahoma"/>
                <a:cs typeface="Tahoma"/>
              </a:rPr>
              <a:t>Later</a:t>
            </a:r>
            <a:r>
              <a:rPr sz="1802" spc="41" dirty="0">
                <a:solidFill>
                  <a:srgbClr val="00007F"/>
                </a:solidFill>
                <a:latin typeface="Tahoma"/>
                <a:cs typeface="Tahoma"/>
              </a:rPr>
              <a:t> </a:t>
            </a:r>
            <a:r>
              <a:rPr sz="1802" spc="-74" dirty="0">
                <a:solidFill>
                  <a:srgbClr val="00007F"/>
                </a:solidFill>
                <a:latin typeface="Tahoma"/>
                <a:cs typeface="Tahoma"/>
              </a:rPr>
              <a:t>perceptrons</a:t>
            </a:r>
            <a:r>
              <a:rPr sz="1802" spc="33" dirty="0">
                <a:solidFill>
                  <a:srgbClr val="00007F"/>
                </a:solidFill>
                <a:latin typeface="Tahoma"/>
                <a:cs typeface="Tahoma"/>
              </a:rPr>
              <a:t> </a:t>
            </a:r>
            <a:r>
              <a:rPr sz="1802" spc="-24" dirty="0">
                <a:solidFill>
                  <a:srgbClr val="00007F"/>
                </a:solidFill>
                <a:latin typeface="Tahoma"/>
                <a:cs typeface="Tahoma"/>
              </a:rPr>
              <a:t>will</a:t>
            </a:r>
            <a:r>
              <a:rPr sz="1802" spc="33" dirty="0">
                <a:solidFill>
                  <a:srgbClr val="00007F"/>
                </a:solidFill>
                <a:latin typeface="Tahoma"/>
                <a:cs typeface="Tahoma"/>
              </a:rPr>
              <a:t> </a:t>
            </a:r>
            <a:r>
              <a:rPr sz="1802" spc="-90" dirty="0">
                <a:solidFill>
                  <a:srgbClr val="00007F"/>
                </a:solidFill>
                <a:latin typeface="Tahoma"/>
                <a:cs typeface="Tahoma"/>
              </a:rPr>
              <a:t>be </a:t>
            </a:r>
            <a:r>
              <a:rPr sz="1802" spc="-82" dirty="0">
                <a:solidFill>
                  <a:srgbClr val="00007F"/>
                </a:solidFill>
                <a:latin typeface="Tahoma"/>
                <a:cs typeface="Tahoma"/>
              </a:rPr>
              <a:t> able</a:t>
            </a:r>
            <a:r>
              <a:rPr sz="1802" spc="33"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82" dirty="0">
                <a:solidFill>
                  <a:srgbClr val="00007F"/>
                </a:solidFill>
                <a:latin typeface="Tahoma"/>
                <a:cs typeface="Tahoma"/>
              </a:rPr>
              <a:t>recognize</a:t>
            </a:r>
            <a:r>
              <a:rPr sz="1802" spc="41" dirty="0">
                <a:solidFill>
                  <a:srgbClr val="00007F"/>
                </a:solidFill>
                <a:latin typeface="Tahoma"/>
                <a:cs typeface="Tahoma"/>
              </a:rPr>
              <a:t> </a:t>
            </a:r>
            <a:r>
              <a:rPr sz="1802" spc="-82" dirty="0">
                <a:solidFill>
                  <a:srgbClr val="00007F"/>
                </a:solidFill>
                <a:latin typeface="Tahoma"/>
                <a:cs typeface="Tahoma"/>
              </a:rPr>
              <a:t>people</a:t>
            </a:r>
            <a:r>
              <a:rPr sz="1802" spc="33"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33" dirty="0">
                <a:solidFill>
                  <a:srgbClr val="00007F"/>
                </a:solidFill>
                <a:latin typeface="Tahoma"/>
                <a:cs typeface="Tahoma"/>
              </a:rPr>
              <a:t>call</a:t>
            </a:r>
            <a:r>
              <a:rPr sz="1802" spc="33" dirty="0">
                <a:solidFill>
                  <a:srgbClr val="00007F"/>
                </a:solidFill>
                <a:latin typeface="Tahoma"/>
                <a:cs typeface="Tahoma"/>
              </a:rPr>
              <a:t> </a:t>
            </a:r>
            <a:r>
              <a:rPr sz="1802" spc="-49" dirty="0">
                <a:solidFill>
                  <a:srgbClr val="00007F"/>
                </a:solidFill>
                <a:latin typeface="Tahoma"/>
                <a:cs typeface="Tahoma"/>
              </a:rPr>
              <a:t>out</a:t>
            </a:r>
            <a:r>
              <a:rPr sz="1802" spc="24" dirty="0">
                <a:solidFill>
                  <a:srgbClr val="00007F"/>
                </a:solidFill>
                <a:latin typeface="Tahoma"/>
                <a:cs typeface="Tahoma"/>
              </a:rPr>
              <a:t> </a:t>
            </a:r>
            <a:r>
              <a:rPr sz="1802" spc="-49" dirty="0">
                <a:solidFill>
                  <a:srgbClr val="00007F"/>
                </a:solidFill>
                <a:latin typeface="Tahoma"/>
                <a:cs typeface="Tahoma"/>
              </a:rPr>
              <a:t>their</a:t>
            </a:r>
            <a:r>
              <a:rPr sz="1802" spc="33" dirty="0">
                <a:solidFill>
                  <a:srgbClr val="00007F"/>
                </a:solidFill>
                <a:latin typeface="Tahoma"/>
                <a:cs typeface="Tahoma"/>
              </a:rPr>
              <a:t> </a:t>
            </a:r>
            <a:r>
              <a:rPr sz="1802" spc="-115" dirty="0">
                <a:solidFill>
                  <a:srgbClr val="00007F"/>
                </a:solidFill>
                <a:latin typeface="Tahoma"/>
                <a:cs typeface="Tahoma"/>
              </a:rPr>
              <a:t>names</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instantly</a:t>
            </a:r>
            <a:r>
              <a:rPr sz="1802" spc="33" dirty="0">
                <a:solidFill>
                  <a:srgbClr val="00007F"/>
                </a:solidFill>
                <a:latin typeface="Tahoma"/>
                <a:cs typeface="Tahoma"/>
              </a:rPr>
              <a:t> </a:t>
            </a:r>
            <a:r>
              <a:rPr sz="1802" spc="-58" dirty="0">
                <a:solidFill>
                  <a:srgbClr val="00007F"/>
                </a:solidFill>
                <a:latin typeface="Tahoma"/>
                <a:cs typeface="Tahoma"/>
              </a:rPr>
              <a:t>translate</a:t>
            </a:r>
            <a:r>
              <a:rPr sz="1802" spc="33"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115" dirty="0">
                <a:solidFill>
                  <a:srgbClr val="00007F"/>
                </a:solidFill>
                <a:latin typeface="Tahoma"/>
                <a:cs typeface="Tahoma"/>
              </a:rPr>
              <a:t>one</a:t>
            </a:r>
            <a:r>
              <a:rPr sz="1802" spc="24"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writing</a:t>
            </a:r>
            <a:r>
              <a:rPr sz="1802" spc="24"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74" dirty="0">
                <a:solidFill>
                  <a:srgbClr val="00007F"/>
                </a:solidFill>
                <a:latin typeface="Tahoma"/>
                <a:cs typeface="Tahoma"/>
              </a:rPr>
              <a:t>another</a:t>
            </a:r>
            <a:r>
              <a:rPr sz="1802" spc="33"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31" dirty="0">
                <a:solidFill>
                  <a:srgbClr val="00007F"/>
                </a:solidFill>
                <a:latin typeface="Tahoma"/>
                <a:cs typeface="Tahoma"/>
              </a:rPr>
              <a:t>was</a:t>
            </a:r>
            <a:r>
              <a:rPr sz="1802" spc="41" dirty="0">
                <a:solidFill>
                  <a:srgbClr val="00007F"/>
                </a:solidFill>
                <a:latin typeface="Tahoma"/>
                <a:cs typeface="Tahoma"/>
              </a:rPr>
              <a:t> </a:t>
            </a:r>
            <a:r>
              <a:rPr sz="1802" spc="-49" dirty="0">
                <a:solidFill>
                  <a:srgbClr val="00007F"/>
                </a:solidFill>
                <a:latin typeface="Tahoma"/>
                <a:cs typeface="Tahoma"/>
              </a:rPr>
              <a:t>predicted.”</a:t>
            </a:r>
            <a:endParaRPr sz="1802">
              <a:latin typeface="Tahoma"/>
              <a:cs typeface="Tahoma"/>
            </a:endParaRPr>
          </a:p>
          <a:p>
            <a:pPr marL="20809" marR="302781">
              <a:lnSpc>
                <a:spcPct val="102600"/>
              </a:lnSpc>
              <a:spcBef>
                <a:spcPts val="491"/>
              </a:spcBef>
            </a:pPr>
            <a:r>
              <a:rPr sz="1802" spc="-49" dirty="0">
                <a:solidFill>
                  <a:srgbClr val="00007F"/>
                </a:solidFill>
                <a:latin typeface="Tahoma"/>
                <a:cs typeface="Tahoma"/>
              </a:rPr>
              <a:t>Another</a:t>
            </a:r>
            <a:r>
              <a:rPr sz="1802" spc="41" dirty="0">
                <a:solidFill>
                  <a:srgbClr val="00007F"/>
                </a:solidFill>
                <a:latin typeface="Tahoma"/>
                <a:cs typeface="Tahoma"/>
              </a:rPr>
              <a:t> </a:t>
            </a:r>
            <a:r>
              <a:rPr sz="1802" spc="-58" dirty="0">
                <a:solidFill>
                  <a:srgbClr val="00007F"/>
                </a:solidFill>
                <a:latin typeface="Tahoma"/>
                <a:cs typeface="Tahoma"/>
              </a:rPr>
              <a:t>ancient</a:t>
            </a:r>
            <a:r>
              <a:rPr sz="1802" spc="49" dirty="0">
                <a:solidFill>
                  <a:srgbClr val="00007F"/>
                </a:solidFill>
                <a:latin typeface="Tahoma"/>
                <a:cs typeface="Tahoma"/>
              </a:rPr>
              <a:t> </a:t>
            </a:r>
            <a:r>
              <a:rPr sz="1802" spc="-82" dirty="0">
                <a:solidFill>
                  <a:srgbClr val="00007F"/>
                </a:solidFill>
                <a:latin typeface="Tahoma"/>
                <a:cs typeface="Tahoma"/>
              </a:rPr>
              <a:t>milestone:</a:t>
            </a:r>
            <a:r>
              <a:rPr sz="1802" spc="246" dirty="0">
                <a:solidFill>
                  <a:srgbClr val="00007F"/>
                </a:solidFill>
                <a:latin typeface="Tahoma"/>
                <a:cs typeface="Tahoma"/>
              </a:rPr>
              <a:t> </a:t>
            </a:r>
            <a:r>
              <a:rPr sz="1802" spc="-66" dirty="0">
                <a:solidFill>
                  <a:srgbClr val="00007F"/>
                </a:solidFill>
                <a:latin typeface="Tahoma"/>
                <a:cs typeface="Tahoma"/>
              </a:rPr>
              <a:t>Hebbian</a:t>
            </a:r>
            <a:r>
              <a:rPr sz="1802" spc="33" dirty="0">
                <a:solidFill>
                  <a:srgbClr val="00007F"/>
                </a:solidFill>
                <a:latin typeface="Tahoma"/>
                <a:cs typeface="Tahoma"/>
              </a:rPr>
              <a:t> </a:t>
            </a:r>
            <a:r>
              <a:rPr sz="1802" spc="-74" dirty="0">
                <a:solidFill>
                  <a:srgbClr val="00007F"/>
                </a:solidFill>
                <a:latin typeface="Tahoma"/>
                <a:cs typeface="Tahoma"/>
              </a:rPr>
              <a:t>learning</a:t>
            </a:r>
            <a:r>
              <a:rPr sz="1802" spc="49" dirty="0">
                <a:solidFill>
                  <a:srgbClr val="00007F"/>
                </a:solidFill>
                <a:latin typeface="Tahoma"/>
                <a:cs typeface="Tahoma"/>
              </a:rPr>
              <a:t> </a:t>
            </a:r>
            <a:r>
              <a:rPr sz="1802" spc="-74" dirty="0">
                <a:solidFill>
                  <a:srgbClr val="00007F"/>
                </a:solidFill>
                <a:latin typeface="Tahoma"/>
                <a:cs typeface="Tahoma"/>
              </a:rPr>
              <a:t>rule</a:t>
            </a:r>
            <a:r>
              <a:rPr sz="1802" spc="41" dirty="0">
                <a:solidFill>
                  <a:srgbClr val="00007F"/>
                </a:solidFill>
                <a:latin typeface="Tahoma"/>
                <a:cs typeface="Tahoma"/>
              </a:rPr>
              <a:t> </a:t>
            </a:r>
            <a:r>
              <a:rPr sz="1802" spc="-41" dirty="0">
                <a:solidFill>
                  <a:srgbClr val="00007F"/>
                </a:solidFill>
                <a:latin typeface="Tahoma"/>
                <a:cs typeface="Tahoma"/>
              </a:rPr>
              <a:t>(Donald </a:t>
            </a:r>
            <a:r>
              <a:rPr sz="1802" spc="-541" dirty="0">
                <a:solidFill>
                  <a:srgbClr val="00007F"/>
                </a:solidFill>
                <a:latin typeface="Tahoma"/>
                <a:cs typeface="Tahoma"/>
              </a:rPr>
              <a:t> </a:t>
            </a:r>
            <a:r>
              <a:rPr sz="1802" spc="-66" dirty="0">
                <a:solidFill>
                  <a:srgbClr val="00007F"/>
                </a:solidFill>
                <a:latin typeface="Tahoma"/>
                <a:cs typeface="Tahoma"/>
              </a:rPr>
              <a:t>Hebb,</a:t>
            </a:r>
            <a:r>
              <a:rPr sz="1802" spc="16" dirty="0">
                <a:solidFill>
                  <a:srgbClr val="00007F"/>
                </a:solidFill>
                <a:latin typeface="Tahoma"/>
                <a:cs typeface="Tahoma"/>
              </a:rPr>
              <a:t> </a:t>
            </a:r>
            <a:r>
              <a:rPr sz="1802" spc="-74" dirty="0">
                <a:solidFill>
                  <a:srgbClr val="00007F"/>
                </a:solidFill>
                <a:latin typeface="Tahoma"/>
                <a:cs typeface="Tahoma"/>
              </a:rPr>
              <a:t>1949)</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pic>
        <p:nvPicPr>
          <p:cNvPr id="7" name="object 7"/>
          <p:cNvPicPr/>
          <p:nvPr/>
        </p:nvPicPr>
        <p:blipFill>
          <a:blip r:embed="rId3" cstate="print"/>
          <a:stretch>
            <a:fillRect/>
          </a:stretch>
        </p:blipFill>
        <p:spPr>
          <a:xfrm>
            <a:off x="2088448" y="2672317"/>
            <a:ext cx="106939" cy="106939"/>
          </a:xfrm>
          <a:prstGeom prst="rect">
            <a:avLst/>
          </a:prstGeom>
        </p:spPr>
      </p:pic>
      <p:pic>
        <p:nvPicPr>
          <p:cNvPr id="8" name="object 8"/>
          <p:cNvPicPr/>
          <p:nvPr/>
        </p:nvPicPr>
        <p:blipFill>
          <a:blip r:embed="rId4" cstate="print"/>
          <a:stretch>
            <a:fillRect/>
          </a:stretch>
        </p:blipFill>
        <p:spPr>
          <a:xfrm>
            <a:off x="2088448" y="4708180"/>
            <a:ext cx="106939" cy="106939"/>
          </a:xfrm>
          <a:prstGeom prst="rect">
            <a:avLst/>
          </a:prstGeom>
        </p:spPr>
      </p:pic>
      <p:sp>
        <p:nvSpPr>
          <p:cNvPr id="10" name="object 10"/>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1" name="object 11"/>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2390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4243860" y="868412"/>
            <a:ext cx="1592614" cy="1960141"/>
          </a:xfrm>
          <a:prstGeom prst="rect">
            <a:avLst/>
          </a:prstGeom>
        </p:spPr>
      </p:pic>
      <p:pic>
        <p:nvPicPr>
          <p:cNvPr id="4" name="object 4"/>
          <p:cNvPicPr/>
          <p:nvPr/>
        </p:nvPicPr>
        <p:blipFill>
          <a:blip r:embed="rId3" cstate="print"/>
          <a:stretch>
            <a:fillRect/>
          </a:stretch>
        </p:blipFill>
        <p:spPr>
          <a:xfrm>
            <a:off x="2088448" y="3187182"/>
            <a:ext cx="106939" cy="106939"/>
          </a:xfrm>
          <a:prstGeom prst="rect">
            <a:avLst/>
          </a:prstGeom>
        </p:spPr>
      </p:pic>
      <p:sp>
        <p:nvSpPr>
          <p:cNvPr id="5" name="object 5"/>
          <p:cNvSpPr txBox="1"/>
          <p:nvPr/>
        </p:nvSpPr>
        <p:spPr>
          <a:xfrm>
            <a:off x="2288093" y="3050462"/>
            <a:ext cx="5957719" cy="2272881"/>
          </a:xfrm>
          <a:prstGeom prst="rect">
            <a:avLst/>
          </a:prstGeom>
        </p:spPr>
        <p:txBody>
          <a:bodyPr vert="horz" wrap="square" lIns="0" tIns="11445" rIns="0" bIns="0" rtlCol="0">
            <a:spAutoFit/>
          </a:bodyPr>
          <a:lstStyle/>
          <a:p>
            <a:pPr marL="20809" marR="123818">
              <a:lnSpc>
                <a:spcPct val="102600"/>
              </a:lnSpc>
              <a:spcBef>
                <a:spcPts val="90"/>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M</a:t>
            </a:r>
            <a:r>
              <a:rPr sz="1802" spc="-24" dirty="0">
                <a:solidFill>
                  <a:srgbClr val="00007F"/>
                </a:solidFill>
                <a:latin typeface="Tahoma"/>
                <a:cs typeface="Tahoma"/>
              </a:rPr>
              <a:t>a</a:t>
            </a:r>
            <a:r>
              <a:rPr sz="1802" spc="-33" dirty="0">
                <a:solidFill>
                  <a:srgbClr val="00007F"/>
                </a:solidFill>
                <a:latin typeface="Tahoma"/>
                <a:cs typeface="Tahoma"/>
              </a:rPr>
              <a:t>rk</a:t>
            </a:r>
            <a:r>
              <a:rPr sz="1802" spc="33" dirty="0">
                <a:solidFill>
                  <a:srgbClr val="00007F"/>
                </a:solidFill>
                <a:latin typeface="Tahoma"/>
                <a:cs typeface="Tahoma"/>
              </a:rPr>
              <a:t> </a:t>
            </a:r>
            <a:r>
              <a:rPr sz="1802" spc="-180" dirty="0">
                <a:solidFill>
                  <a:srgbClr val="00007F"/>
                </a:solidFill>
                <a:latin typeface="Tahoma"/>
                <a:cs typeface="Tahoma"/>
              </a:rPr>
              <a:t>I</a:t>
            </a:r>
            <a:r>
              <a:rPr sz="1802" spc="33" dirty="0">
                <a:solidFill>
                  <a:srgbClr val="00007F"/>
                </a:solidFill>
                <a:latin typeface="Tahoma"/>
                <a:cs typeface="Tahoma"/>
              </a:rPr>
              <a:t> </a:t>
            </a:r>
            <a:r>
              <a:rPr sz="1802" spc="-33" dirty="0">
                <a:solidFill>
                  <a:srgbClr val="00007F"/>
                </a:solidFill>
                <a:latin typeface="Tahoma"/>
                <a:cs typeface="Tahoma"/>
              </a:rPr>
              <a:t>p</a:t>
            </a:r>
            <a:r>
              <a:rPr sz="1802" spc="-74" dirty="0">
                <a:solidFill>
                  <a:srgbClr val="00007F"/>
                </a:solidFill>
                <a:latin typeface="Tahoma"/>
                <a:cs typeface="Tahoma"/>
              </a:rPr>
              <a:t>erceptron</a:t>
            </a:r>
            <a:r>
              <a:rPr sz="1802" spc="33" dirty="0">
                <a:solidFill>
                  <a:srgbClr val="00007F"/>
                </a:solidFill>
                <a:latin typeface="Tahoma"/>
                <a:cs typeface="Tahoma"/>
              </a:rPr>
              <a:t> </a:t>
            </a:r>
            <a:r>
              <a:rPr sz="1802" spc="-82" dirty="0">
                <a:solidFill>
                  <a:srgbClr val="00007F"/>
                </a:solidFill>
                <a:latin typeface="Tahoma"/>
                <a:cs typeface="Tahoma"/>
              </a:rPr>
              <a:t>machine</a:t>
            </a:r>
            <a:r>
              <a:rPr sz="1802" spc="33" dirty="0">
                <a:solidFill>
                  <a:srgbClr val="00007F"/>
                </a:solidFill>
                <a:latin typeface="Tahoma"/>
                <a:cs typeface="Tahoma"/>
              </a:rPr>
              <a:t> </a:t>
            </a:r>
            <a:r>
              <a:rPr sz="1802" spc="-180" dirty="0">
                <a:solidFill>
                  <a:srgbClr val="00007F"/>
                </a:solidFill>
                <a:latin typeface="Tahoma"/>
                <a:cs typeface="Tahoma"/>
              </a:rPr>
              <a:t>w</a:t>
            </a:r>
            <a:r>
              <a:rPr sz="1802" spc="-106" dirty="0">
                <a:solidFill>
                  <a:srgbClr val="00007F"/>
                </a:solidFill>
                <a:latin typeface="Tahoma"/>
                <a:cs typeface="Tahoma"/>
              </a:rPr>
              <a:t>as</a:t>
            </a:r>
            <a:r>
              <a:rPr sz="1802" spc="33"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33" dirty="0">
                <a:solidFill>
                  <a:srgbClr val="00007F"/>
                </a:solidFill>
                <a:latin typeface="Tahoma"/>
                <a:cs typeface="Tahoma"/>
              </a:rPr>
              <a:t>first</a:t>
            </a:r>
            <a:r>
              <a:rPr sz="1802" spc="33" dirty="0">
                <a:solidFill>
                  <a:srgbClr val="00007F"/>
                </a:solidFill>
                <a:latin typeface="Tahoma"/>
                <a:cs typeface="Tahoma"/>
              </a:rPr>
              <a:t> </a:t>
            </a:r>
            <a:r>
              <a:rPr sz="1802" spc="-58" dirty="0">
                <a:solidFill>
                  <a:srgbClr val="00007F"/>
                </a:solidFill>
                <a:latin typeface="Tahoma"/>
                <a:cs typeface="Tahoma"/>
              </a:rPr>
              <a:t>implementation  of</a:t>
            </a:r>
            <a:r>
              <a:rPr sz="1802" spc="16"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33" dirty="0">
                <a:solidFill>
                  <a:srgbClr val="00007F"/>
                </a:solidFill>
                <a:latin typeface="Tahoma"/>
                <a:cs typeface="Tahoma"/>
              </a:rPr>
              <a:t> </a:t>
            </a:r>
            <a:r>
              <a:rPr sz="1802" spc="-58" dirty="0">
                <a:solidFill>
                  <a:srgbClr val="00007F"/>
                </a:solidFill>
                <a:latin typeface="Tahoma"/>
                <a:cs typeface="Tahoma"/>
              </a:rPr>
              <a:t>algorithm.</a:t>
            </a:r>
            <a:endParaRPr sz="1802">
              <a:latin typeface="Tahoma"/>
              <a:cs typeface="Tahoma"/>
            </a:endParaRPr>
          </a:p>
          <a:p>
            <a:pPr marL="20809" marR="8324">
              <a:lnSpc>
                <a:spcPct val="102899"/>
              </a:lnSpc>
              <a:spcBef>
                <a:spcPts val="24"/>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82" dirty="0">
                <a:solidFill>
                  <a:srgbClr val="00007F"/>
                </a:solidFill>
                <a:latin typeface="Tahoma"/>
                <a:cs typeface="Tahoma"/>
              </a:rPr>
              <a:t>machine</a:t>
            </a:r>
            <a:r>
              <a:rPr sz="1802" spc="41" dirty="0">
                <a:solidFill>
                  <a:srgbClr val="00007F"/>
                </a:solidFill>
                <a:latin typeface="Tahoma"/>
                <a:cs typeface="Tahoma"/>
              </a:rPr>
              <a:t> </a:t>
            </a:r>
            <a:r>
              <a:rPr sz="1802" spc="-131" dirty="0">
                <a:solidFill>
                  <a:srgbClr val="00007F"/>
                </a:solidFill>
                <a:latin typeface="Tahoma"/>
                <a:cs typeface="Tahoma"/>
              </a:rPr>
              <a:t>was</a:t>
            </a:r>
            <a:r>
              <a:rPr sz="1802" spc="33" dirty="0">
                <a:solidFill>
                  <a:srgbClr val="00007F"/>
                </a:solidFill>
                <a:latin typeface="Tahoma"/>
                <a:cs typeface="Tahoma"/>
              </a:rPr>
              <a:t> </a:t>
            </a:r>
            <a:r>
              <a:rPr sz="1802" spc="-82" dirty="0">
                <a:solidFill>
                  <a:srgbClr val="00007F"/>
                </a:solidFill>
                <a:latin typeface="Tahoma"/>
                <a:cs typeface="Tahoma"/>
              </a:rPr>
              <a:t>connected</a:t>
            </a:r>
            <a:r>
              <a:rPr sz="1802" spc="41"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90" dirty="0">
                <a:solidFill>
                  <a:srgbClr val="00007F"/>
                </a:solidFill>
                <a:latin typeface="Tahoma"/>
                <a:cs typeface="Tahoma"/>
              </a:rPr>
              <a:t>camera</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115" dirty="0">
                <a:solidFill>
                  <a:srgbClr val="00007F"/>
                </a:solidFill>
                <a:latin typeface="Tahoma"/>
                <a:cs typeface="Tahoma"/>
              </a:rPr>
              <a:t>used</a:t>
            </a:r>
            <a:r>
              <a:rPr sz="1802" spc="33" dirty="0">
                <a:solidFill>
                  <a:srgbClr val="00007F"/>
                </a:solidFill>
                <a:latin typeface="Tahoma"/>
                <a:cs typeface="Tahoma"/>
              </a:rPr>
              <a:t> </a:t>
            </a:r>
            <a:r>
              <a:rPr sz="1802" spc="-90" dirty="0">
                <a:solidFill>
                  <a:srgbClr val="00007F"/>
                </a:solidFill>
                <a:latin typeface="Tahoma"/>
                <a:cs typeface="Tahoma"/>
              </a:rPr>
              <a:t>2020 </a:t>
            </a:r>
            <a:r>
              <a:rPr sz="1802" spc="-82" dirty="0">
                <a:solidFill>
                  <a:srgbClr val="00007F"/>
                </a:solidFill>
                <a:latin typeface="Tahoma"/>
                <a:cs typeface="Tahoma"/>
              </a:rPr>
              <a:t> </a:t>
            </a:r>
            <a:r>
              <a:rPr sz="1802" spc="-66" dirty="0">
                <a:solidFill>
                  <a:srgbClr val="00007F"/>
                </a:solidFill>
                <a:latin typeface="Tahoma"/>
                <a:cs typeface="Tahoma"/>
              </a:rPr>
              <a:t>cadmium</a:t>
            </a:r>
            <a:r>
              <a:rPr sz="1802" spc="16" dirty="0">
                <a:solidFill>
                  <a:srgbClr val="00007F"/>
                </a:solidFill>
                <a:latin typeface="Tahoma"/>
                <a:cs typeface="Tahoma"/>
              </a:rPr>
              <a:t> </a:t>
            </a:r>
            <a:r>
              <a:rPr sz="1802" spc="-66" dirty="0">
                <a:solidFill>
                  <a:srgbClr val="00007F"/>
                </a:solidFill>
                <a:latin typeface="Tahoma"/>
                <a:cs typeface="Tahoma"/>
              </a:rPr>
              <a:t>sulfide</a:t>
            </a:r>
            <a:r>
              <a:rPr sz="1802" spc="16" dirty="0">
                <a:solidFill>
                  <a:srgbClr val="00007F"/>
                </a:solidFill>
                <a:latin typeface="Tahoma"/>
                <a:cs typeface="Tahoma"/>
              </a:rPr>
              <a:t> </a:t>
            </a:r>
            <a:r>
              <a:rPr sz="1802" spc="-58" dirty="0">
                <a:solidFill>
                  <a:srgbClr val="00007F"/>
                </a:solidFill>
                <a:latin typeface="Tahoma"/>
                <a:cs typeface="Tahoma"/>
              </a:rPr>
              <a:t>photocells</a:t>
            </a:r>
            <a:r>
              <a:rPr sz="1802" spc="16"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82" dirty="0">
                <a:solidFill>
                  <a:srgbClr val="00007F"/>
                </a:solidFill>
                <a:latin typeface="Tahoma"/>
                <a:cs typeface="Tahoma"/>
              </a:rPr>
              <a:t>produce</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74" dirty="0">
                <a:solidFill>
                  <a:srgbClr val="00007F"/>
                </a:solidFill>
                <a:latin typeface="Tahoma"/>
                <a:cs typeface="Tahoma"/>
              </a:rPr>
              <a:t>400-pixel</a:t>
            </a:r>
            <a:r>
              <a:rPr sz="1802" spc="24" dirty="0">
                <a:solidFill>
                  <a:srgbClr val="00007F"/>
                </a:solidFill>
                <a:latin typeface="Tahoma"/>
                <a:cs typeface="Tahoma"/>
              </a:rPr>
              <a:t> </a:t>
            </a:r>
            <a:r>
              <a:rPr sz="1802" spc="-82" dirty="0">
                <a:solidFill>
                  <a:srgbClr val="00007F"/>
                </a:solidFill>
                <a:latin typeface="Tahoma"/>
                <a:cs typeface="Tahoma"/>
              </a:rPr>
              <a:t>image.</a:t>
            </a:r>
            <a:r>
              <a:rPr sz="1802" spc="221" dirty="0">
                <a:solidFill>
                  <a:srgbClr val="00007F"/>
                </a:solidFill>
                <a:latin typeface="Tahoma"/>
                <a:cs typeface="Tahoma"/>
              </a:rPr>
              <a:t> </a:t>
            </a:r>
            <a:r>
              <a:rPr sz="1802" spc="-33" dirty="0">
                <a:solidFill>
                  <a:srgbClr val="00007F"/>
                </a:solidFill>
                <a:latin typeface="Tahoma"/>
                <a:cs typeface="Tahoma"/>
              </a:rPr>
              <a:t>The </a:t>
            </a:r>
            <a:r>
              <a:rPr sz="1802" spc="-541" dirty="0">
                <a:solidFill>
                  <a:srgbClr val="00007F"/>
                </a:solidFill>
                <a:latin typeface="Tahoma"/>
                <a:cs typeface="Tahoma"/>
              </a:rPr>
              <a:t> </a:t>
            </a:r>
            <a:r>
              <a:rPr sz="1802" spc="-66" dirty="0">
                <a:solidFill>
                  <a:srgbClr val="00007F"/>
                </a:solidFill>
                <a:latin typeface="Tahoma"/>
                <a:cs typeface="Tahoma"/>
              </a:rPr>
              <a:t>main</a:t>
            </a:r>
            <a:r>
              <a:rPr sz="1802" spc="24" dirty="0">
                <a:solidFill>
                  <a:srgbClr val="00007F"/>
                </a:solidFill>
                <a:latin typeface="Tahoma"/>
                <a:cs typeface="Tahoma"/>
              </a:rPr>
              <a:t> </a:t>
            </a:r>
            <a:r>
              <a:rPr sz="1802" spc="-58" dirty="0">
                <a:solidFill>
                  <a:srgbClr val="00007F"/>
                </a:solidFill>
                <a:latin typeface="Tahoma"/>
                <a:cs typeface="Tahoma"/>
              </a:rPr>
              <a:t>visible</a:t>
            </a:r>
            <a:r>
              <a:rPr sz="1802" spc="33" dirty="0">
                <a:solidFill>
                  <a:srgbClr val="00007F"/>
                </a:solidFill>
                <a:latin typeface="Tahoma"/>
                <a:cs typeface="Tahoma"/>
              </a:rPr>
              <a:t> </a:t>
            </a:r>
            <a:r>
              <a:rPr sz="1802" spc="-74" dirty="0">
                <a:solidFill>
                  <a:srgbClr val="00007F"/>
                </a:solidFill>
                <a:latin typeface="Tahoma"/>
                <a:cs typeface="Tahoma"/>
              </a:rPr>
              <a:t>feature</a:t>
            </a:r>
            <a:r>
              <a:rPr sz="1802" spc="33" dirty="0">
                <a:solidFill>
                  <a:srgbClr val="00007F"/>
                </a:solidFill>
                <a:latin typeface="Tahoma"/>
                <a:cs typeface="Tahoma"/>
              </a:rPr>
              <a:t> </a:t>
            </a:r>
            <a:r>
              <a:rPr sz="1802" spc="-58" dirty="0">
                <a:solidFill>
                  <a:srgbClr val="00007F"/>
                </a:solidFill>
                <a:latin typeface="Tahoma"/>
                <a:cs typeface="Tahoma"/>
              </a:rPr>
              <a:t>is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patchboard</a:t>
            </a:r>
            <a:r>
              <a:rPr sz="1802" spc="33" dirty="0">
                <a:solidFill>
                  <a:srgbClr val="00007F"/>
                </a:solidFill>
                <a:latin typeface="Tahoma"/>
                <a:cs typeface="Tahoma"/>
              </a:rPr>
              <a:t> </a:t>
            </a:r>
            <a:r>
              <a:rPr sz="1802" spc="-24" dirty="0">
                <a:solidFill>
                  <a:srgbClr val="00007F"/>
                </a:solidFill>
                <a:latin typeface="Tahoma"/>
                <a:cs typeface="Tahoma"/>
              </a:rPr>
              <a:t>that</a:t>
            </a:r>
            <a:r>
              <a:rPr sz="1802" spc="16" dirty="0">
                <a:solidFill>
                  <a:srgbClr val="00007F"/>
                </a:solidFill>
                <a:latin typeface="Tahoma"/>
                <a:cs typeface="Tahoma"/>
              </a:rPr>
              <a:t> </a:t>
            </a:r>
            <a:r>
              <a:rPr sz="1802" spc="-90" dirty="0">
                <a:solidFill>
                  <a:srgbClr val="00007F"/>
                </a:solidFill>
                <a:latin typeface="Tahoma"/>
                <a:cs typeface="Tahoma"/>
              </a:rPr>
              <a:t>allowed </a:t>
            </a:r>
            <a:r>
              <a:rPr sz="1802" spc="-82" dirty="0">
                <a:solidFill>
                  <a:srgbClr val="00007F"/>
                </a:solidFill>
                <a:latin typeface="Tahoma"/>
                <a:cs typeface="Tahoma"/>
              </a:rPr>
              <a:t> </a:t>
            </a:r>
            <a:r>
              <a:rPr sz="1802" spc="-66" dirty="0">
                <a:solidFill>
                  <a:srgbClr val="00007F"/>
                </a:solidFill>
                <a:latin typeface="Tahoma"/>
                <a:cs typeface="Tahoma"/>
              </a:rPr>
              <a:t>experimentation</a:t>
            </a:r>
            <a:r>
              <a:rPr sz="1802" spc="33"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66" dirty="0">
                <a:solidFill>
                  <a:srgbClr val="00007F"/>
                </a:solidFill>
                <a:latin typeface="Tahoma"/>
                <a:cs typeface="Tahoma"/>
              </a:rPr>
              <a:t>different</a:t>
            </a:r>
            <a:r>
              <a:rPr sz="1802" spc="41" dirty="0">
                <a:solidFill>
                  <a:srgbClr val="00007F"/>
                </a:solidFill>
                <a:latin typeface="Tahoma"/>
                <a:cs typeface="Tahoma"/>
              </a:rPr>
              <a:t> </a:t>
            </a:r>
            <a:r>
              <a:rPr sz="1802" spc="-58" dirty="0">
                <a:solidFill>
                  <a:srgbClr val="00007F"/>
                </a:solidFill>
                <a:latin typeface="Tahoma"/>
                <a:cs typeface="Tahoma"/>
              </a:rPr>
              <a:t>combinations</a:t>
            </a:r>
            <a:r>
              <a:rPr sz="1802" spc="41"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41" dirty="0">
                <a:solidFill>
                  <a:srgbClr val="00007F"/>
                </a:solidFill>
                <a:latin typeface="Tahoma"/>
                <a:cs typeface="Tahoma"/>
              </a:rPr>
              <a:t>input</a:t>
            </a:r>
            <a:r>
              <a:rPr sz="1802" spc="41" dirty="0">
                <a:solidFill>
                  <a:srgbClr val="00007F"/>
                </a:solidFill>
                <a:latin typeface="Tahoma"/>
                <a:cs typeface="Tahoma"/>
              </a:rPr>
              <a:t> </a:t>
            </a:r>
            <a:r>
              <a:rPr sz="1802" spc="-82" dirty="0">
                <a:solidFill>
                  <a:srgbClr val="00007F"/>
                </a:solidFill>
                <a:latin typeface="Tahoma"/>
                <a:cs typeface="Tahoma"/>
              </a:rPr>
              <a:t>features. </a:t>
            </a:r>
            <a:r>
              <a:rPr sz="1802" spc="-541" dirty="0">
                <a:solidFill>
                  <a:srgbClr val="00007F"/>
                </a:solidFill>
                <a:latin typeface="Tahoma"/>
                <a:cs typeface="Tahoma"/>
              </a:rPr>
              <a:t> </a:t>
            </a:r>
            <a:r>
              <a:rPr sz="1802" spc="-41" dirty="0">
                <a:solidFill>
                  <a:srgbClr val="00007F"/>
                </a:solidFill>
                <a:latin typeface="Tahoma"/>
                <a:cs typeface="Tahoma"/>
              </a:rPr>
              <a:t>To</a:t>
            </a:r>
            <a:r>
              <a:rPr sz="1802" spc="24"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41" dirty="0">
                <a:solidFill>
                  <a:srgbClr val="00007F"/>
                </a:solidFill>
                <a:latin typeface="Tahoma"/>
                <a:cs typeface="Tahoma"/>
              </a:rPr>
              <a:t>right</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98" dirty="0">
                <a:solidFill>
                  <a:srgbClr val="00007F"/>
                </a:solidFill>
                <a:latin typeface="Tahoma"/>
                <a:cs typeface="Tahoma"/>
              </a:rPr>
              <a:t>arrays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66" dirty="0">
                <a:solidFill>
                  <a:srgbClr val="00007F"/>
                </a:solidFill>
                <a:latin typeface="Tahoma"/>
                <a:cs typeface="Tahoma"/>
              </a:rPr>
              <a:t>potentiometers</a:t>
            </a:r>
            <a:r>
              <a:rPr sz="1802" spc="41" dirty="0">
                <a:solidFill>
                  <a:srgbClr val="00007F"/>
                </a:solidFill>
                <a:latin typeface="Tahoma"/>
                <a:cs typeface="Tahoma"/>
              </a:rPr>
              <a:t> </a:t>
            </a:r>
            <a:r>
              <a:rPr sz="1802" spc="-24" dirty="0">
                <a:solidFill>
                  <a:srgbClr val="00007F"/>
                </a:solidFill>
                <a:latin typeface="Tahoma"/>
                <a:cs typeface="Tahoma"/>
              </a:rPr>
              <a:t>that </a:t>
            </a:r>
            <a:r>
              <a:rPr sz="1802" spc="-16" dirty="0">
                <a:solidFill>
                  <a:srgbClr val="00007F"/>
                </a:solidFill>
                <a:latin typeface="Tahoma"/>
                <a:cs typeface="Tahoma"/>
              </a:rPr>
              <a:t> </a:t>
            </a:r>
            <a:r>
              <a:rPr sz="1802" spc="-82" dirty="0">
                <a:solidFill>
                  <a:srgbClr val="00007F"/>
                </a:solidFill>
                <a:latin typeface="Tahoma"/>
                <a:cs typeface="Tahoma"/>
              </a:rPr>
              <a:t>implemented</a:t>
            </a:r>
            <a:r>
              <a:rPr sz="1802" spc="33"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adaptive</a:t>
            </a:r>
            <a:r>
              <a:rPr sz="1802" spc="33" dirty="0">
                <a:solidFill>
                  <a:srgbClr val="00007F"/>
                </a:solidFill>
                <a:latin typeface="Tahoma"/>
                <a:cs typeface="Tahoma"/>
              </a:rPr>
              <a:t> </a:t>
            </a:r>
            <a:r>
              <a:rPr sz="1802" spc="-90" dirty="0">
                <a:solidFill>
                  <a:srgbClr val="00007F"/>
                </a:solidFill>
                <a:latin typeface="Tahoma"/>
                <a:cs typeface="Tahoma"/>
              </a:rPr>
              <a:t>weights</a:t>
            </a:r>
            <a:endParaRPr sz="1802">
              <a:latin typeface="Tahoma"/>
              <a:cs typeface="Tahoma"/>
            </a:endParaRPr>
          </a:p>
        </p:txBody>
      </p:sp>
      <p:pic>
        <p:nvPicPr>
          <p:cNvPr id="6" name="object 6"/>
          <p:cNvPicPr/>
          <p:nvPr/>
        </p:nvPicPr>
        <p:blipFill>
          <a:blip r:embed="rId4" cstate="print"/>
          <a:stretch>
            <a:fillRect/>
          </a:stretch>
        </p:blipFill>
        <p:spPr>
          <a:xfrm>
            <a:off x="2088448" y="3754737"/>
            <a:ext cx="106939" cy="106939"/>
          </a:xfrm>
          <a:prstGeom prst="rect">
            <a:avLst/>
          </a:prstGeom>
        </p:spPr>
      </p:pic>
      <p:pic>
        <p:nvPicPr>
          <p:cNvPr id="7" name="object 7"/>
          <p:cNvPicPr/>
          <p:nvPr/>
        </p:nvPicPr>
        <p:blipFill>
          <a:blip r:embed="rId5" cstate="print"/>
          <a:stretch>
            <a:fillRect/>
          </a:stretch>
        </p:blipFill>
        <p:spPr>
          <a:xfrm>
            <a:off x="2088448" y="4886182"/>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277237" y="871256"/>
            <a:ext cx="3335509" cy="222130"/>
          </a:xfrm>
          <a:prstGeom prst="rect">
            <a:avLst/>
          </a:prstGeom>
        </p:spPr>
        <p:txBody>
          <a:bodyPr vert="horz" wrap="square" lIns="0" tIns="7384" rIns="0" bIns="0" rtlCol="0">
            <a:spAutoFit/>
          </a:bodyPr>
          <a:lstStyle/>
          <a:p>
            <a:pPr marL="7384">
              <a:spcBef>
                <a:spcPts val="58"/>
              </a:spcBef>
            </a:pPr>
            <a:r>
              <a:rPr sz="1395" b="1" spc="6" dirty="0">
                <a:latin typeface="Arial"/>
                <a:cs typeface="Arial"/>
              </a:rPr>
              <a:t>McCulloch</a:t>
            </a:r>
            <a:r>
              <a:rPr sz="1395" b="1" spc="-3" dirty="0">
                <a:latin typeface="Arial"/>
                <a:cs typeface="Arial"/>
              </a:rPr>
              <a:t> </a:t>
            </a:r>
            <a:r>
              <a:rPr sz="1395" b="1" spc="-52" dirty="0">
                <a:latin typeface="Arial"/>
                <a:cs typeface="Arial"/>
              </a:rPr>
              <a:t>&amp;</a:t>
            </a:r>
            <a:r>
              <a:rPr sz="1395" b="1" spc="-3" dirty="0">
                <a:latin typeface="Arial"/>
                <a:cs typeface="Arial"/>
              </a:rPr>
              <a:t> </a:t>
            </a:r>
            <a:r>
              <a:rPr sz="1395" b="1" spc="9" dirty="0">
                <a:latin typeface="Arial"/>
                <a:cs typeface="Arial"/>
              </a:rPr>
              <a:t>Pitt's</a:t>
            </a:r>
            <a:r>
              <a:rPr sz="1395" b="1" spc="-3" dirty="0">
                <a:latin typeface="Arial"/>
                <a:cs typeface="Arial"/>
              </a:rPr>
              <a:t> </a:t>
            </a:r>
            <a:r>
              <a:rPr sz="1395" b="1" spc="-15" dirty="0">
                <a:latin typeface="Arial"/>
                <a:cs typeface="Arial"/>
              </a:rPr>
              <a:t>neuron</a:t>
            </a:r>
            <a:r>
              <a:rPr sz="1395" b="1" spc="-3" dirty="0">
                <a:latin typeface="Arial"/>
                <a:cs typeface="Arial"/>
              </a:rPr>
              <a:t> </a:t>
            </a:r>
            <a:r>
              <a:rPr sz="1395" b="1" spc="3" dirty="0">
                <a:latin typeface="Arial"/>
                <a:cs typeface="Arial"/>
              </a:rPr>
              <a:t>model</a:t>
            </a:r>
            <a:r>
              <a:rPr sz="1395" b="1" spc="-3" dirty="0">
                <a:latin typeface="Arial"/>
                <a:cs typeface="Arial"/>
              </a:rPr>
              <a:t> </a:t>
            </a:r>
            <a:r>
              <a:rPr sz="1395" b="1" spc="-17" dirty="0">
                <a:latin typeface="Arial"/>
                <a:cs typeface="Arial"/>
              </a:rPr>
              <a:t>(1943)</a:t>
            </a:r>
            <a:endParaRPr sz="1395">
              <a:latin typeface="Arial"/>
              <a:cs typeface="Arial"/>
            </a:endParaRPr>
          </a:p>
        </p:txBody>
      </p:sp>
      <p:pic>
        <p:nvPicPr>
          <p:cNvPr id="4" name="object 4"/>
          <p:cNvPicPr/>
          <p:nvPr/>
        </p:nvPicPr>
        <p:blipFill>
          <a:blip r:embed="rId2" cstate="print"/>
          <a:stretch>
            <a:fillRect/>
          </a:stretch>
        </p:blipFill>
        <p:spPr>
          <a:xfrm>
            <a:off x="1842524" y="1727750"/>
            <a:ext cx="783031" cy="984256"/>
          </a:xfrm>
          <a:prstGeom prst="rect">
            <a:avLst/>
          </a:prstGeom>
        </p:spPr>
      </p:pic>
      <p:pic>
        <p:nvPicPr>
          <p:cNvPr id="5" name="object 5"/>
          <p:cNvPicPr/>
          <p:nvPr/>
        </p:nvPicPr>
        <p:blipFill>
          <a:blip r:embed="rId3" cstate="print"/>
          <a:stretch>
            <a:fillRect/>
          </a:stretch>
        </p:blipFill>
        <p:spPr>
          <a:xfrm>
            <a:off x="3126393" y="1784179"/>
            <a:ext cx="855743" cy="871397"/>
          </a:xfrm>
          <a:prstGeom prst="rect">
            <a:avLst/>
          </a:prstGeom>
        </p:spPr>
      </p:pic>
      <p:sp>
        <p:nvSpPr>
          <p:cNvPr id="6" name="object 6"/>
          <p:cNvSpPr txBox="1"/>
          <p:nvPr/>
        </p:nvSpPr>
        <p:spPr>
          <a:xfrm>
            <a:off x="1652860" y="2761440"/>
            <a:ext cx="2759963" cy="360886"/>
          </a:xfrm>
          <a:prstGeom prst="rect">
            <a:avLst/>
          </a:prstGeom>
        </p:spPr>
        <p:txBody>
          <a:bodyPr vert="horz" wrap="square" lIns="0" tIns="7384" rIns="0" bIns="0" rtlCol="0">
            <a:spAutoFit/>
          </a:bodyPr>
          <a:lstStyle/>
          <a:p>
            <a:pPr marL="184595">
              <a:spcBef>
                <a:spcPts val="58"/>
              </a:spcBef>
              <a:tabLst>
                <a:tab pos="1660981" algn="l"/>
              </a:tabLst>
            </a:pPr>
            <a:r>
              <a:rPr sz="756" i="1" spc="-17" dirty="0">
                <a:solidFill>
                  <a:srgbClr val="333333"/>
                </a:solidFill>
                <a:latin typeface="Arial"/>
                <a:cs typeface="Arial"/>
              </a:rPr>
              <a:t>Warren</a:t>
            </a:r>
            <a:r>
              <a:rPr sz="756" i="1" spc="6" dirty="0">
                <a:solidFill>
                  <a:srgbClr val="333333"/>
                </a:solidFill>
                <a:latin typeface="Arial"/>
                <a:cs typeface="Arial"/>
              </a:rPr>
              <a:t> </a:t>
            </a:r>
            <a:r>
              <a:rPr sz="756" i="1" spc="9" dirty="0">
                <a:solidFill>
                  <a:srgbClr val="333333"/>
                </a:solidFill>
                <a:latin typeface="Arial"/>
                <a:cs typeface="Arial"/>
              </a:rPr>
              <a:t>McCulloch	</a:t>
            </a:r>
            <a:r>
              <a:rPr sz="1134" i="1" spc="-17" baseline="-4273" dirty="0">
                <a:solidFill>
                  <a:srgbClr val="333333"/>
                </a:solidFill>
                <a:latin typeface="Arial"/>
                <a:cs typeface="Arial"/>
              </a:rPr>
              <a:t>Walter</a:t>
            </a:r>
            <a:r>
              <a:rPr sz="1134" i="1" spc="-22" baseline="-4273" dirty="0">
                <a:solidFill>
                  <a:srgbClr val="333333"/>
                </a:solidFill>
                <a:latin typeface="Arial"/>
                <a:cs typeface="Arial"/>
              </a:rPr>
              <a:t> </a:t>
            </a:r>
            <a:r>
              <a:rPr sz="1134" i="1" spc="4" baseline="-4273" dirty="0">
                <a:solidFill>
                  <a:srgbClr val="333333"/>
                </a:solidFill>
                <a:latin typeface="Arial"/>
                <a:cs typeface="Arial"/>
              </a:rPr>
              <a:t>Pitts</a:t>
            </a:r>
            <a:endParaRPr sz="1134" baseline="-4273">
              <a:latin typeface="Arial"/>
              <a:cs typeface="Arial"/>
            </a:endParaRPr>
          </a:p>
          <a:p>
            <a:pPr>
              <a:spcBef>
                <a:spcPts val="6"/>
              </a:spcBef>
            </a:pPr>
            <a:endParaRPr sz="1076">
              <a:latin typeface="Arial"/>
              <a:cs typeface="Arial"/>
            </a:endParaRPr>
          </a:p>
          <a:p>
            <a:pPr marL="7384"/>
            <a:r>
              <a:rPr sz="465" spc="-3" dirty="0">
                <a:latin typeface="Arial"/>
                <a:cs typeface="Arial"/>
              </a:rPr>
              <a:t>Image</a:t>
            </a:r>
            <a:r>
              <a:rPr sz="465" spc="15" dirty="0">
                <a:latin typeface="Arial"/>
                <a:cs typeface="Arial"/>
              </a:rPr>
              <a:t> </a:t>
            </a:r>
            <a:r>
              <a:rPr sz="465" spc="-3" dirty="0">
                <a:latin typeface="Arial"/>
                <a:cs typeface="Arial"/>
              </a:rPr>
              <a:t>Source:</a:t>
            </a:r>
            <a:r>
              <a:rPr sz="465" spc="17" dirty="0">
                <a:latin typeface="Arial"/>
                <a:cs typeface="Arial"/>
              </a:rPr>
              <a:t> </a:t>
            </a:r>
            <a:r>
              <a:rPr sz="465" spc="6" dirty="0">
                <a:latin typeface="Arial"/>
                <a:cs typeface="Arial"/>
                <a:hlinkClick r:id="rId4"/>
              </a:rPr>
              <a:t>https://www</a:t>
            </a:r>
            <a:r>
              <a:rPr sz="465" spc="6" dirty="0">
                <a:latin typeface="Arial"/>
                <a:cs typeface="Arial"/>
              </a:rPr>
              <a:t>.i-pr</a:t>
            </a:r>
            <a:r>
              <a:rPr sz="465" spc="6" dirty="0">
                <a:latin typeface="Arial"/>
                <a:cs typeface="Arial"/>
                <a:hlinkClick r:id="rId4"/>
              </a:rPr>
              <a:t>ogrammer.info/babbages-bag/325-mcculloch-pitts-neural-networks.html</a:t>
            </a:r>
            <a:endParaRPr sz="465">
              <a:latin typeface="Arial"/>
              <a:cs typeface="Arial"/>
            </a:endParaRPr>
          </a:p>
        </p:txBody>
      </p:sp>
      <p:pic>
        <p:nvPicPr>
          <p:cNvPr id="7" name="object 7"/>
          <p:cNvPicPr/>
          <p:nvPr/>
        </p:nvPicPr>
        <p:blipFill>
          <a:blip r:embed="rId5" cstate="print"/>
          <a:stretch>
            <a:fillRect/>
          </a:stretch>
        </p:blipFill>
        <p:spPr>
          <a:xfrm>
            <a:off x="1750802" y="3303056"/>
            <a:ext cx="3552930" cy="1760266"/>
          </a:xfrm>
          <a:prstGeom prst="rect">
            <a:avLst/>
          </a:prstGeom>
        </p:spPr>
      </p:pic>
      <p:sp>
        <p:nvSpPr>
          <p:cNvPr id="8" name="object 8"/>
          <p:cNvSpPr txBox="1"/>
          <p:nvPr/>
        </p:nvSpPr>
        <p:spPr>
          <a:xfrm>
            <a:off x="1711929" y="1351186"/>
            <a:ext cx="6456157"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McCulloch,</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a:t>
            </a:r>
            <a:r>
              <a:rPr sz="756" dirty="0">
                <a:solidFill>
                  <a:srgbClr val="222222"/>
                </a:solidFill>
                <a:latin typeface="Arial"/>
                <a:cs typeface="Arial"/>
              </a:rPr>
              <a:t>(1943).</a:t>
            </a:r>
            <a:r>
              <a:rPr sz="756" spc="-44"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3" dirty="0">
                <a:solidFill>
                  <a:srgbClr val="222222"/>
                </a:solidFill>
                <a:latin typeface="Arial"/>
                <a:cs typeface="Arial"/>
              </a:rPr>
              <a:t> </a:t>
            </a:r>
            <a:r>
              <a:rPr sz="756" dirty="0">
                <a:solidFill>
                  <a:srgbClr val="222222"/>
                </a:solidFill>
                <a:latin typeface="Arial"/>
                <a:cs typeface="Arial"/>
              </a:rPr>
              <a:t>the</a:t>
            </a:r>
            <a:r>
              <a:rPr sz="756" spc="3" dirty="0">
                <a:solidFill>
                  <a:srgbClr val="222222"/>
                </a:solidFill>
                <a:latin typeface="Arial"/>
                <a:cs typeface="Arial"/>
              </a:rPr>
              <a:t> </a:t>
            </a:r>
            <a:r>
              <a:rPr sz="756" dirty="0">
                <a:solidFill>
                  <a:srgbClr val="222222"/>
                </a:solidFill>
                <a:latin typeface="Arial"/>
                <a:cs typeface="Arial"/>
              </a:rPr>
              <a:t>ideas immanent</a:t>
            </a:r>
            <a:r>
              <a:rPr sz="756" spc="-3"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spc="-3" dirty="0">
                <a:solidFill>
                  <a:srgbClr val="222222"/>
                </a:solidFill>
                <a:latin typeface="Arial"/>
                <a:cs typeface="Arial"/>
              </a:rPr>
              <a:t>The</a:t>
            </a:r>
            <a:r>
              <a:rPr sz="756" i="1" dirty="0">
                <a:solidFill>
                  <a:srgbClr val="222222"/>
                </a:solidFill>
                <a:latin typeface="Arial"/>
                <a:cs typeface="Arial"/>
              </a:rPr>
              <a:t> bulletin of 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p:txBody>
      </p:sp>
      <p:pic>
        <p:nvPicPr>
          <p:cNvPr id="9" name="object 9"/>
          <p:cNvPicPr/>
          <p:nvPr/>
        </p:nvPicPr>
        <p:blipFill>
          <a:blip r:embed="rId6" cstate="print"/>
          <a:stretch>
            <a:fillRect/>
          </a:stretch>
        </p:blipFill>
        <p:spPr>
          <a:xfrm>
            <a:off x="6603116" y="1804186"/>
            <a:ext cx="1640975" cy="1053100"/>
          </a:xfrm>
          <a:prstGeom prst="rect">
            <a:avLst/>
          </a:prstGeom>
        </p:spPr>
      </p:pic>
      <p:pic>
        <p:nvPicPr>
          <p:cNvPr id="10" name="object 10"/>
          <p:cNvPicPr/>
          <p:nvPr/>
        </p:nvPicPr>
        <p:blipFill>
          <a:blip r:embed="rId7" cstate="print"/>
          <a:stretch>
            <a:fillRect/>
          </a:stretch>
        </p:blipFill>
        <p:spPr>
          <a:xfrm>
            <a:off x="4577864" y="1808688"/>
            <a:ext cx="1735128" cy="903713"/>
          </a:xfrm>
          <a:prstGeom prst="rect">
            <a:avLst/>
          </a:prstGeom>
        </p:spPr>
      </p:pic>
      <p:sp>
        <p:nvSpPr>
          <p:cNvPr id="11" name="object 11"/>
          <p:cNvSpPr txBox="1"/>
          <p:nvPr/>
        </p:nvSpPr>
        <p:spPr>
          <a:xfrm>
            <a:off x="5647350" y="3374273"/>
            <a:ext cx="2374911" cy="859660"/>
          </a:xfrm>
          <a:prstGeom prst="rect">
            <a:avLst/>
          </a:prstGeom>
        </p:spPr>
        <p:txBody>
          <a:bodyPr vert="horz" wrap="square" lIns="0" tIns="5907" rIns="0" bIns="0" rtlCol="0">
            <a:spAutoFit/>
          </a:bodyPr>
          <a:lstStyle/>
          <a:p>
            <a:pPr marL="7384" marR="2954">
              <a:lnSpc>
                <a:spcPct val="100699"/>
              </a:lnSpc>
              <a:spcBef>
                <a:spcPts val="47"/>
              </a:spcBef>
            </a:pPr>
            <a:r>
              <a:rPr sz="1395" spc="9" dirty="0">
                <a:latin typeface="Arial"/>
                <a:cs typeface="Arial"/>
              </a:rPr>
              <a:t>Mathematical</a:t>
            </a:r>
            <a:r>
              <a:rPr sz="1395" dirty="0">
                <a:latin typeface="Arial"/>
                <a:cs typeface="Arial"/>
              </a:rPr>
              <a:t> </a:t>
            </a:r>
            <a:r>
              <a:rPr sz="1395" spc="9" dirty="0">
                <a:latin typeface="Arial"/>
                <a:cs typeface="Arial"/>
              </a:rPr>
              <a:t>formulation</a:t>
            </a:r>
            <a:r>
              <a:rPr sz="1395" dirty="0">
                <a:latin typeface="Arial"/>
                <a:cs typeface="Arial"/>
              </a:rPr>
              <a:t> </a:t>
            </a:r>
            <a:r>
              <a:rPr sz="1395" spc="23" dirty="0">
                <a:latin typeface="Arial"/>
                <a:cs typeface="Arial"/>
              </a:rPr>
              <a:t>of</a:t>
            </a:r>
            <a:r>
              <a:rPr sz="1395" spc="3" dirty="0">
                <a:latin typeface="Arial"/>
                <a:cs typeface="Arial"/>
              </a:rPr>
              <a:t> </a:t>
            </a:r>
            <a:r>
              <a:rPr sz="1395" spc="-29" dirty="0">
                <a:latin typeface="Arial"/>
                <a:cs typeface="Arial"/>
              </a:rPr>
              <a:t>a </a:t>
            </a:r>
            <a:r>
              <a:rPr sz="1395" spc="-384" dirty="0">
                <a:latin typeface="Arial"/>
                <a:cs typeface="Arial"/>
              </a:rPr>
              <a:t> </a:t>
            </a:r>
            <a:r>
              <a:rPr sz="1395" spc="15" dirty="0">
                <a:latin typeface="Arial"/>
                <a:cs typeface="Arial"/>
              </a:rPr>
              <a:t>biological</a:t>
            </a:r>
            <a:r>
              <a:rPr sz="1395" spc="-3" dirty="0">
                <a:latin typeface="Arial"/>
                <a:cs typeface="Arial"/>
              </a:rPr>
              <a:t> </a:t>
            </a:r>
            <a:r>
              <a:rPr sz="1395" spc="-6" dirty="0">
                <a:latin typeface="Arial"/>
                <a:cs typeface="Arial"/>
              </a:rPr>
              <a:t>neuron,</a:t>
            </a:r>
            <a:endParaRPr sz="1395">
              <a:latin typeface="Arial"/>
              <a:cs typeface="Arial"/>
            </a:endParaRPr>
          </a:p>
          <a:p>
            <a:pPr marL="7384" marR="225944">
              <a:lnSpc>
                <a:spcPct val="100699"/>
              </a:lnSpc>
            </a:pPr>
            <a:r>
              <a:rPr sz="1395" spc="23" dirty="0">
                <a:latin typeface="Arial"/>
                <a:cs typeface="Arial"/>
              </a:rPr>
              <a:t>could </a:t>
            </a:r>
            <a:r>
              <a:rPr sz="1395" spc="-3" dirty="0">
                <a:latin typeface="Arial"/>
                <a:cs typeface="Arial"/>
              </a:rPr>
              <a:t>solve </a:t>
            </a:r>
            <a:r>
              <a:rPr sz="1395" spc="-15" dirty="0">
                <a:latin typeface="Arial"/>
                <a:cs typeface="Arial"/>
              </a:rPr>
              <a:t>AND, </a:t>
            </a:r>
            <a:r>
              <a:rPr sz="1395" spc="-26" dirty="0">
                <a:latin typeface="Arial"/>
                <a:cs typeface="Arial"/>
              </a:rPr>
              <a:t>OR, NOT </a:t>
            </a:r>
            <a:r>
              <a:rPr sz="1395" spc="-384" dirty="0">
                <a:latin typeface="Arial"/>
                <a:cs typeface="Arial"/>
              </a:rPr>
              <a:t> </a:t>
            </a:r>
            <a:r>
              <a:rPr sz="1395" spc="12" dirty="0">
                <a:latin typeface="Arial"/>
                <a:cs typeface="Arial"/>
              </a:rPr>
              <a:t>problems</a:t>
            </a:r>
            <a:endParaRPr sz="1395">
              <a:latin typeface="Arial"/>
              <a:cs typeface="Arial"/>
            </a:endParaRPr>
          </a:p>
        </p:txBody>
      </p:sp>
      <p:sp>
        <p:nvSpPr>
          <p:cNvPr id="15" name="object 15"/>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a:t>
            </a:fld>
            <a:endParaRPr spc="-3"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81860"/>
            <a:ext cx="60831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558951"/>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p:txBody>
      </p:sp>
      <p:sp>
        <p:nvSpPr>
          <p:cNvPr id="6" name="object 6"/>
          <p:cNvSpPr/>
          <p:nvPr/>
        </p:nvSpPr>
        <p:spPr>
          <a:xfrm>
            <a:off x="1265003" y="5462353"/>
            <a:ext cx="7550675" cy="200810"/>
          </a:xfrm>
          <a:custGeom>
            <a:avLst/>
            <a:gdLst/>
            <a:ahLst/>
            <a:cxnLst/>
            <a:rect l="l" t="t" r="r" b="b"/>
            <a:pathLst>
              <a:path w="4608195" h="122554">
                <a:moveTo>
                  <a:pt x="4608004" y="0"/>
                </a:moveTo>
                <a:lnTo>
                  <a:pt x="0" y="0"/>
                </a:lnTo>
                <a:lnTo>
                  <a:pt x="0" y="122313"/>
                </a:lnTo>
                <a:lnTo>
                  <a:pt x="4608004" y="122313"/>
                </a:lnTo>
                <a:lnTo>
                  <a:pt x="4608004" y="0"/>
                </a:lnTo>
                <a:close/>
              </a:path>
            </a:pathLst>
          </a:custGeom>
          <a:solidFill>
            <a:srgbClr val="191959"/>
          </a:solidFill>
        </p:spPr>
        <p:txBody>
          <a:bodyPr wrap="square" lIns="0" tIns="0" rIns="0" bIns="0" rtlCol="0"/>
          <a:lstStyle/>
          <a:p>
            <a:endParaRPr sz="2949"/>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6951" y="281860"/>
            <a:ext cx="5849510"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1148278"/>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700" y="281860"/>
            <a:ext cx="59307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6"/>
            <a:ext cx="5849510" cy="1727219"/>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a:p>
            <a:pPr marL="20809" marR="58267">
              <a:lnSpc>
                <a:spcPct val="102699"/>
              </a:lnSpc>
              <a:spcBef>
                <a:spcPts val="123"/>
              </a:spcBef>
            </a:pPr>
            <a:r>
              <a:rPr sz="1802" spc="-24" dirty="0">
                <a:solidFill>
                  <a:srgbClr val="00007F"/>
                </a:solidFill>
                <a:latin typeface="Tahoma"/>
                <a:cs typeface="Tahoma"/>
              </a:rPr>
              <a:t>Many</a:t>
            </a:r>
            <a:r>
              <a:rPr sz="1802" spc="16" dirty="0">
                <a:solidFill>
                  <a:srgbClr val="00007F"/>
                </a:solidFill>
                <a:latin typeface="Tahoma"/>
                <a:cs typeface="Tahoma"/>
              </a:rPr>
              <a:t> </a:t>
            </a:r>
            <a:r>
              <a:rPr sz="1802" spc="-66" dirty="0">
                <a:solidFill>
                  <a:srgbClr val="00007F"/>
                </a:solidFill>
                <a:latin typeface="Tahoma"/>
                <a:cs typeface="Tahoma"/>
              </a:rPr>
              <a:t>boolean</a:t>
            </a:r>
            <a:r>
              <a:rPr sz="1802" spc="24" dirty="0">
                <a:solidFill>
                  <a:srgbClr val="00007F"/>
                </a:solidFill>
                <a:latin typeface="Tahoma"/>
                <a:cs typeface="Tahoma"/>
              </a:rPr>
              <a:t> </a:t>
            </a:r>
            <a:r>
              <a:rPr sz="1802" spc="-58" dirty="0">
                <a:solidFill>
                  <a:srgbClr val="00007F"/>
                </a:solidFill>
                <a:latin typeface="Tahoma"/>
                <a:cs typeface="Tahoma"/>
              </a:rPr>
              <a:t>functions</a:t>
            </a:r>
            <a:r>
              <a:rPr sz="1802" spc="24"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8" dirty="0">
                <a:solidFill>
                  <a:srgbClr val="00007F"/>
                </a:solidFill>
                <a:latin typeface="Tahoma"/>
                <a:cs typeface="Tahoma"/>
              </a:rPr>
              <a:t>represented</a:t>
            </a:r>
            <a:r>
              <a:rPr sz="1802" spc="24" dirty="0">
                <a:solidFill>
                  <a:srgbClr val="00007F"/>
                </a:solidFill>
                <a:latin typeface="Tahoma"/>
                <a:cs typeface="Tahoma"/>
              </a:rPr>
              <a:t> </a:t>
            </a:r>
            <a:r>
              <a:rPr sz="1802" spc="-98" dirty="0">
                <a:solidFill>
                  <a:srgbClr val="00007F"/>
                </a:solidFill>
                <a:latin typeface="Tahoma"/>
                <a:cs typeface="Tahoma"/>
              </a:rPr>
              <a:t>by</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perceptron: </a:t>
            </a:r>
            <a:r>
              <a:rPr sz="1802" spc="-541" dirty="0">
                <a:solidFill>
                  <a:srgbClr val="00007F"/>
                </a:solidFill>
                <a:latin typeface="Tahoma"/>
                <a:cs typeface="Tahoma"/>
              </a:rPr>
              <a:t> </a:t>
            </a:r>
            <a:r>
              <a:rPr sz="1802" spc="41" dirty="0">
                <a:solidFill>
                  <a:srgbClr val="00007F"/>
                </a:solidFill>
                <a:latin typeface="Tahoma"/>
                <a:cs typeface="Tahoma"/>
              </a:rPr>
              <a:t>AND,</a:t>
            </a:r>
            <a:r>
              <a:rPr sz="1802" spc="24" dirty="0">
                <a:solidFill>
                  <a:srgbClr val="00007F"/>
                </a:solidFill>
                <a:latin typeface="Tahoma"/>
                <a:cs typeface="Tahoma"/>
              </a:rPr>
              <a:t> </a:t>
            </a:r>
            <a:r>
              <a:rPr sz="1802" dirty="0">
                <a:solidFill>
                  <a:srgbClr val="00007F"/>
                </a:solidFill>
                <a:latin typeface="Tahoma"/>
                <a:cs typeface="Tahoma"/>
              </a:rPr>
              <a:t>OR,</a:t>
            </a:r>
            <a:r>
              <a:rPr sz="1802" spc="33" dirty="0">
                <a:solidFill>
                  <a:srgbClr val="00007F"/>
                </a:solidFill>
                <a:latin typeface="Tahoma"/>
                <a:cs typeface="Tahoma"/>
              </a:rPr>
              <a:t> </a:t>
            </a:r>
            <a:r>
              <a:rPr sz="1802" spc="41" dirty="0">
                <a:solidFill>
                  <a:srgbClr val="00007F"/>
                </a:solidFill>
                <a:latin typeface="Tahoma"/>
                <a:cs typeface="Tahoma"/>
              </a:rPr>
              <a:t>NAND,NOR</a:t>
            </a:r>
            <a:endParaRPr sz="1802">
              <a:latin typeface="Tahoma"/>
              <a:cs typeface="Tahoma"/>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pic>
        <p:nvPicPr>
          <p:cNvPr id="7" name="object 7"/>
          <p:cNvPicPr/>
          <p:nvPr/>
        </p:nvPicPr>
        <p:blipFill>
          <a:blip r:embed="rId5" cstate="print"/>
          <a:stretch>
            <a:fillRect/>
          </a:stretch>
        </p:blipFill>
        <p:spPr>
          <a:xfrm>
            <a:off x="2088448" y="4888763"/>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a:spLocks noGrp="1"/>
          </p:cNvSpPr>
          <p:nvPr>
            <p:ph type="title"/>
          </p:nvPr>
        </p:nvSpPr>
        <p:spPr>
          <a:xfrm>
            <a:off x="2288094" y="945844"/>
            <a:ext cx="5519682" cy="268532"/>
          </a:xfrm>
          <a:prstGeom prst="rect">
            <a:avLst/>
          </a:prstGeom>
        </p:spPr>
        <p:txBody>
          <a:bodyPr vert="horz" wrap="square" lIns="0" tIns="18729" rIns="0" bIns="0" rtlCol="0">
            <a:spAutoFit/>
          </a:bodyPr>
          <a:lstStyle/>
          <a:p>
            <a:pPr marL="20809">
              <a:spcBef>
                <a:spcPts val="148"/>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4" y="874113"/>
            <a:ext cx="5519682" cy="980236"/>
          </a:xfrm>
          <a:prstGeom prst="rect">
            <a:avLst/>
          </a:prstGeom>
        </p:spPr>
        <p:txBody>
          <a:bodyPr vert="horz" wrap="square" lIns="0" tIns="90519" rIns="0" bIns="0" rtlCol="0">
            <a:spAutoFit/>
          </a:bodyPr>
          <a:lstStyle/>
          <a:p>
            <a:pPr marL="20809">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3296">
              <a:lnSpc>
                <a:spcPct val="102699"/>
              </a:lnSpc>
              <a:spcBef>
                <a:spcPts val="483"/>
              </a:spcBef>
            </a:pPr>
            <a:r>
              <a:rPr sz="1802" spc="-33" dirty="0">
                <a:solidFill>
                  <a:srgbClr val="00007F"/>
                </a:solidFill>
                <a:latin typeface="Tahoma"/>
                <a:cs typeface="Tahoma"/>
              </a:rPr>
              <a:t>Thus</a:t>
            </a:r>
            <a:r>
              <a:rPr sz="1802" spc="24"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58" dirty="0">
                <a:solidFill>
                  <a:srgbClr val="00007F"/>
                </a:solidFill>
                <a:latin typeface="Tahoma"/>
                <a:cs typeface="Tahoma"/>
              </a:rPr>
              <a:t>really</a:t>
            </a:r>
            <a:r>
              <a:rPr sz="1802" spc="33" dirty="0">
                <a:solidFill>
                  <a:srgbClr val="00007F"/>
                </a:solidFill>
                <a:latin typeface="Tahoma"/>
                <a:cs typeface="Tahoma"/>
              </a:rPr>
              <a:t> </a:t>
            </a:r>
            <a:r>
              <a:rPr sz="1802" spc="-82" dirty="0">
                <a:solidFill>
                  <a:srgbClr val="00007F"/>
                </a:solidFill>
                <a:latin typeface="Tahoma"/>
                <a:cs typeface="Tahoma"/>
              </a:rPr>
              <a:t>hand</a:t>
            </a:r>
            <a:r>
              <a:rPr sz="1802" spc="33" dirty="0">
                <a:solidFill>
                  <a:srgbClr val="00007F"/>
                </a:solidFill>
                <a:latin typeface="Tahoma"/>
                <a:cs typeface="Tahoma"/>
              </a:rPr>
              <a:t> </a:t>
            </a:r>
            <a:r>
              <a:rPr sz="1802" spc="-74" dirty="0">
                <a:solidFill>
                  <a:srgbClr val="00007F"/>
                </a:solidFill>
                <a:latin typeface="Tahoma"/>
                <a:cs typeface="Tahoma"/>
              </a:rPr>
              <a:t>coded.</a:t>
            </a:r>
            <a:r>
              <a:rPr sz="1802" spc="230" dirty="0">
                <a:solidFill>
                  <a:srgbClr val="00007F"/>
                </a:solidFill>
                <a:latin typeface="Tahoma"/>
                <a:cs typeface="Tahoma"/>
              </a:rPr>
              <a:t> </a:t>
            </a:r>
            <a:r>
              <a:rPr sz="1802" spc="24" dirty="0">
                <a:solidFill>
                  <a:srgbClr val="00007F"/>
                </a:solidFill>
                <a:latin typeface="Tahoma"/>
                <a:cs typeface="Tahoma"/>
              </a:rPr>
              <a:t>But</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06" dirty="0">
                <a:solidFill>
                  <a:srgbClr val="00007F"/>
                </a:solidFill>
                <a:latin typeface="Tahoma"/>
                <a:cs typeface="Tahoma"/>
              </a:rPr>
              <a:t>comes</a:t>
            </a:r>
            <a:r>
              <a:rPr sz="1802" spc="24" dirty="0">
                <a:solidFill>
                  <a:srgbClr val="00007F"/>
                </a:solidFill>
                <a:latin typeface="Tahoma"/>
                <a:cs typeface="Tahoma"/>
              </a:rPr>
              <a:t> </a:t>
            </a:r>
            <a:r>
              <a:rPr sz="1802" spc="-41" dirty="0">
                <a:solidFill>
                  <a:srgbClr val="00007F"/>
                </a:solidFill>
                <a:latin typeface="Tahoma"/>
                <a:cs typeface="Tahoma"/>
              </a:rPr>
              <a:t>with</a:t>
            </a:r>
            <a:r>
              <a:rPr sz="1802" spc="16" dirty="0">
                <a:solidFill>
                  <a:srgbClr val="00007F"/>
                </a:solidFill>
                <a:latin typeface="Tahoma"/>
                <a:cs typeface="Tahoma"/>
              </a:rPr>
              <a:t> </a:t>
            </a:r>
            <a:r>
              <a:rPr sz="1802" spc="-90" dirty="0">
                <a:solidFill>
                  <a:srgbClr val="00007F"/>
                </a:solidFill>
                <a:latin typeface="Tahoma"/>
                <a:cs typeface="Tahoma"/>
              </a:rPr>
              <a:t>a </a:t>
            </a:r>
            <a:r>
              <a:rPr sz="1802" spc="-533" dirty="0">
                <a:solidFill>
                  <a:srgbClr val="00007F"/>
                </a:solidFill>
                <a:latin typeface="Tahoma"/>
                <a:cs typeface="Tahoma"/>
              </a:rPr>
              <a:t> </a:t>
            </a:r>
            <a:r>
              <a:rPr sz="1802" spc="-82" dirty="0">
                <a:solidFill>
                  <a:srgbClr val="00007F"/>
                </a:solidFill>
                <a:latin typeface="Tahoma"/>
                <a:cs typeface="Tahoma"/>
              </a:rPr>
              <a:t>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1" y="281859"/>
            <a:ext cx="4159802" cy="532223"/>
          </a:xfrm>
          <a:prstGeom prst="rect">
            <a:avLst/>
          </a:prstGeom>
        </p:spPr>
        <p:txBody>
          <a:bodyPr vert="horz" wrap="square" lIns="0" tIns="28093" rIns="0" bIns="0" rtlCol="0">
            <a:spAutoFit/>
          </a:bodyPr>
          <a:lstStyle/>
          <a:p>
            <a:pPr marL="20809">
              <a:spcBef>
                <a:spcPts val="221"/>
              </a:spcBef>
            </a:pPr>
            <a:r>
              <a:rPr dirty="0"/>
              <a:t>Problems?</a:t>
            </a: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3" y="874114"/>
            <a:ext cx="5880725" cy="2186977"/>
          </a:xfrm>
          <a:prstGeom prst="rect">
            <a:avLst/>
          </a:prstGeom>
        </p:spPr>
        <p:txBody>
          <a:bodyPr vert="horz" wrap="square" lIns="0" tIns="90519" rIns="0" bIns="0" rtlCol="0">
            <a:spAutoFit/>
          </a:bodyPr>
          <a:lstStyle/>
          <a:p>
            <a:pPr marL="20809" algn="just">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94344" algn="just">
              <a:lnSpc>
                <a:spcPct val="102699"/>
              </a:lnSpc>
              <a:spcBef>
                <a:spcPts val="483"/>
              </a:spcBef>
            </a:pPr>
            <a:r>
              <a:rPr sz="1802" spc="-33" dirty="0">
                <a:solidFill>
                  <a:srgbClr val="00007F"/>
                </a:solidFill>
                <a:latin typeface="Tahoma"/>
                <a:cs typeface="Tahoma"/>
              </a:rPr>
              <a:t>Thus </a:t>
            </a:r>
            <a:r>
              <a:rPr sz="1802" spc="-82" dirty="0">
                <a:solidFill>
                  <a:srgbClr val="00007F"/>
                </a:solidFill>
                <a:latin typeface="Tahoma"/>
                <a:cs typeface="Tahoma"/>
              </a:rPr>
              <a:t>features </a:t>
            </a:r>
            <a:r>
              <a:rPr sz="1802" spc="-115" dirty="0">
                <a:solidFill>
                  <a:srgbClr val="00007F"/>
                </a:solidFill>
                <a:latin typeface="Tahoma"/>
                <a:cs typeface="Tahoma"/>
              </a:rPr>
              <a:t>are </a:t>
            </a:r>
            <a:r>
              <a:rPr sz="1802" spc="-58" dirty="0">
                <a:solidFill>
                  <a:srgbClr val="00007F"/>
                </a:solidFill>
                <a:latin typeface="Tahoma"/>
                <a:cs typeface="Tahoma"/>
              </a:rPr>
              <a:t>really </a:t>
            </a:r>
            <a:r>
              <a:rPr sz="1802" spc="-82" dirty="0">
                <a:solidFill>
                  <a:srgbClr val="00007F"/>
                </a:solidFill>
                <a:latin typeface="Tahoma"/>
                <a:cs typeface="Tahoma"/>
              </a:rPr>
              <a:t>hand </a:t>
            </a:r>
            <a:r>
              <a:rPr sz="1802" spc="-74" dirty="0">
                <a:solidFill>
                  <a:srgbClr val="00007F"/>
                </a:solidFill>
                <a:latin typeface="Tahoma"/>
                <a:cs typeface="Tahoma"/>
              </a:rPr>
              <a:t>coded. </a:t>
            </a:r>
            <a:r>
              <a:rPr sz="1802" spc="24" dirty="0">
                <a:solidFill>
                  <a:srgbClr val="00007F"/>
                </a:solidFill>
                <a:latin typeface="Tahoma"/>
                <a:cs typeface="Tahoma"/>
              </a:rPr>
              <a:t>But it </a:t>
            </a:r>
            <a:r>
              <a:rPr sz="1802" spc="-106" dirty="0">
                <a:solidFill>
                  <a:srgbClr val="00007F"/>
                </a:solidFill>
                <a:latin typeface="Tahoma"/>
                <a:cs typeface="Tahoma"/>
              </a:rPr>
              <a:t>comes </a:t>
            </a:r>
            <a:r>
              <a:rPr sz="1802" spc="-41" dirty="0">
                <a:solidFill>
                  <a:srgbClr val="00007F"/>
                </a:solidFill>
                <a:latin typeface="Tahoma"/>
                <a:cs typeface="Tahoma"/>
              </a:rPr>
              <a:t>with </a:t>
            </a:r>
            <a:r>
              <a:rPr sz="1802" spc="-90" dirty="0">
                <a:solidFill>
                  <a:srgbClr val="00007F"/>
                </a:solidFill>
                <a:latin typeface="Tahoma"/>
                <a:cs typeface="Tahoma"/>
              </a:rPr>
              <a:t>a </a:t>
            </a:r>
            <a:r>
              <a:rPr sz="1802" spc="-82" dirty="0">
                <a:solidFill>
                  <a:srgbClr val="00007F"/>
                </a:solidFill>
                <a:latin typeface="Tahoma"/>
                <a:cs typeface="Tahoma"/>
              </a:rPr>
              <a:t> 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a:p>
            <a:pPr marL="20809" marR="8324" algn="just">
              <a:lnSpc>
                <a:spcPct val="102600"/>
              </a:lnSpc>
              <a:spcBef>
                <a:spcPts val="491"/>
              </a:spcBef>
            </a:pPr>
            <a:r>
              <a:rPr sz="1802" spc="-106" dirty="0">
                <a:solidFill>
                  <a:srgbClr val="00007F"/>
                </a:solidFill>
                <a:latin typeface="Tahoma"/>
                <a:cs typeface="Tahoma"/>
              </a:rPr>
              <a:t>If</a:t>
            </a:r>
            <a:r>
              <a:rPr sz="1802" spc="-98" dirty="0">
                <a:solidFill>
                  <a:srgbClr val="00007F"/>
                </a:solidFill>
                <a:latin typeface="Tahoma"/>
                <a:cs typeface="Tahoma"/>
              </a:rPr>
              <a:t> </a:t>
            </a:r>
            <a:r>
              <a:rPr sz="1802" spc="-82" dirty="0">
                <a:solidFill>
                  <a:srgbClr val="00007F"/>
                </a:solidFill>
                <a:latin typeface="Tahoma"/>
                <a:cs typeface="Tahoma"/>
              </a:rPr>
              <a:t>features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00007F"/>
                </a:solidFill>
                <a:latin typeface="Tahoma"/>
                <a:cs typeface="Tahoma"/>
              </a:rPr>
              <a:t>restricted, </a:t>
            </a:r>
            <a:r>
              <a:rPr sz="1802" spc="-74" dirty="0">
                <a:solidFill>
                  <a:srgbClr val="00007F"/>
                </a:solidFill>
                <a:latin typeface="Tahoma"/>
                <a:cs typeface="Tahoma"/>
              </a:rPr>
              <a:t>then </a:t>
            </a:r>
            <a:r>
              <a:rPr sz="1802" spc="-115" dirty="0">
                <a:solidFill>
                  <a:srgbClr val="00007F"/>
                </a:solidFill>
                <a:latin typeface="Tahoma"/>
                <a:cs typeface="Tahoma"/>
              </a:rPr>
              <a:t>some</a:t>
            </a:r>
            <a:r>
              <a:rPr sz="1802" spc="328" dirty="0">
                <a:solidFill>
                  <a:srgbClr val="00007F"/>
                </a:solidFill>
                <a:latin typeface="Tahoma"/>
                <a:cs typeface="Tahoma"/>
              </a:rPr>
              <a:t> </a:t>
            </a:r>
            <a:r>
              <a:rPr sz="1802" spc="-58" dirty="0">
                <a:solidFill>
                  <a:srgbClr val="00007F"/>
                </a:solidFill>
                <a:latin typeface="Tahoma"/>
                <a:cs typeface="Tahoma"/>
              </a:rPr>
              <a:t>interesting </a:t>
            </a:r>
            <a:r>
              <a:rPr sz="1802" spc="-66" dirty="0">
                <a:solidFill>
                  <a:srgbClr val="00007F"/>
                </a:solidFill>
                <a:latin typeface="Tahoma"/>
                <a:cs typeface="Tahoma"/>
              </a:rPr>
              <a:t>tasks </a:t>
            </a:r>
            <a:r>
              <a:rPr sz="1802" spc="-58" dirty="0">
                <a:solidFill>
                  <a:srgbClr val="00007F"/>
                </a:solidFill>
                <a:latin typeface="Tahoma"/>
                <a:cs typeface="Tahoma"/>
              </a:rPr>
              <a:t>cannot </a:t>
            </a:r>
            <a:r>
              <a:rPr sz="1802" spc="-49" dirty="0">
                <a:solidFill>
                  <a:srgbClr val="00007F"/>
                </a:solidFill>
                <a:latin typeface="Tahoma"/>
                <a:cs typeface="Tahoma"/>
              </a:rPr>
              <a:t> </a:t>
            </a:r>
            <a:r>
              <a:rPr sz="1802" spc="-90" dirty="0">
                <a:solidFill>
                  <a:srgbClr val="00007F"/>
                </a:solidFill>
                <a:latin typeface="Tahoma"/>
                <a:cs typeface="Tahoma"/>
              </a:rPr>
              <a:t>be learned </a:t>
            </a:r>
            <a:r>
              <a:rPr sz="1802" spc="-82" dirty="0">
                <a:solidFill>
                  <a:srgbClr val="00007F"/>
                </a:solidFill>
                <a:latin typeface="Tahoma"/>
                <a:cs typeface="Tahoma"/>
              </a:rPr>
              <a:t>and </a:t>
            </a:r>
            <a:r>
              <a:rPr sz="1802" spc="-66" dirty="0">
                <a:solidFill>
                  <a:srgbClr val="00007F"/>
                </a:solidFill>
                <a:latin typeface="Tahoma"/>
                <a:cs typeface="Tahoma"/>
              </a:rPr>
              <a:t>thus </a:t>
            </a:r>
            <a:r>
              <a:rPr sz="1802" spc="-74" dirty="0">
                <a:solidFill>
                  <a:srgbClr val="00007F"/>
                </a:solidFill>
                <a:latin typeface="Tahoma"/>
                <a:cs typeface="Tahoma"/>
              </a:rPr>
              <a:t>perceptrons </a:t>
            </a:r>
            <a:r>
              <a:rPr sz="1802" spc="-115" dirty="0">
                <a:solidFill>
                  <a:srgbClr val="00007F"/>
                </a:solidFill>
                <a:latin typeface="Tahoma"/>
                <a:cs typeface="Tahoma"/>
              </a:rPr>
              <a:t>are </a:t>
            </a:r>
            <a:r>
              <a:rPr sz="1802" spc="-66" dirty="0">
                <a:solidFill>
                  <a:srgbClr val="00007F"/>
                </a:solidFill>
                <a:latin typeface="Tahoma"/>
                <a:cs typeface="Tahoma"/>
              </a:rPr>
              <a:t>fundamentally </a:t>
            </a:r>
            <a:r>
              <a:rPr sz="1802" spc="-41" dirty="0">
                <a:solidFill>
                  <a:srgbClr val="00007F"/>
                </a:solidFill>
                <a:latin typeface="Tahoma"/>
                <a:cs typeface="Tahoma"/>
              </a:rPr>
              <a:t>limited in </a:t>
            </a:r>
            <a:r>
              <a:rPr sz="1802" spc="-33" dirty="0">
                <a:solidFill>
                  <a:srgbClr val="00007F"/>
                </a:solidFill>
                <a:latin typeface="Tahoma"/>
                <a:cs typeface="Tahoma"/>
              </a:rPr>
              <a:t> </a:t>
            </a:r>
            <a:r>
              <a:rPr sz="1802" spc="-66" dirty="0">
                <a:solidFill>
                  <a:srgbClr val="00007F"/>
                </a:solidFill>
                <a:latin typeface="Tahoma"/>
                <a:cs typeface="Tahoma"/>
              </a:rPr>
              <a:t>what </a:t>
            </a:r>
            <a:r>
              <a:rPr sz="1802" spc="-74" dirty="0">
                <a:solidFill>
                  <a:srgbClr val="00007F"/>
                </a:solidFill>
                <a:latin typeface="Tahoma"/>
                <a:cs typeface="Tahoma"/>
              </a:rPr>
              <a:t>they can do. Famous </a:t>
            </a:r>
            <a:r>
              <a:rPr sz="1802" spc="-98" dirty="0">
                <a:solidFill>
                  <a:srgbClr val="00007F"/>
                </a:solidFill>
                <a:latin typeface="Tahoma"/>
                <a:cs typeface="Tahoma"/>
              </a:rPr>
              <a:t>examples: </a:t>
            </a:r>
            <a:r>
              <a:rPr sz="1802" spc="24" dirty="0">
                <a:solidFill>
                  <a:srgbClr val="00007F"/>
                </a:solidFill>
                <a:latin typeface="Tahoma"/>
                <a:cs typeface="Tahoma"/>
              </a:rPr>
              <a:t>XOR, </a:t>
            </a:r>
            <a:r>
              <a:rPr sz="1802" spc="-66" dirty="0">
                <a:solidFill>
                  <a:srgbClr val="00007F"/>
                </a:solidFill>
                <a:latin typeface="Tahoma"/>
                <a:cs typeface="Tahoma"/>
              </a:rPr>
              <a:t>Group </a:t>
            </a:r>
            <a:r>
              <a:rPr sz="1802" spc="-90" dirty="0">
                <a:solidFill>
                  <a:srgbClr val="00007F"/>
                </a:solidFill>
                <a:latin typeface="Tahoma"/>
                <a:cs typeface="Tahoma"/>
              </a:rPr>
              <a:t>Invariance </a:t>
            </a:r>
            <a:r>
              <a:rPr sz="1802" spc="-82" dirty="0">
                <a:solidFill>
                  <a:srgbClr val="00007F"/>
                </a:solidFill>
                <a:latin typeface="Tahoma"/>
                <a:cs typeface="Tahoma"/>
              </a:rPr>
              <a:t> Theorems</a:t>
            </a:r>
            <a:r>
              <a:rPr sz="1802" spc="24" dirty="0">
                <a:solidFill>
                  <a:srgbClr val="00007F"/>
                </a:solidFill>
                <a:latin typeface="Tahoma"/>
                <a:cs typeface="Tahoma"/>
              </a:rPr>
              <a:t> </a:t>
            </a:r>
            <a:r>
              <a:rPr sz="1802" spc="-41" dirty="0">
                <a:solidFill>
                  <a:srgbClr val="00007F"/>
                </a:solidFill>
                <a:latin typeface="Tahoma"/>
                <a:cs typeface="Tahoma"/>
              </a:rPr>
              <a:t>(Minsky,</a:t>
            </a:r>
            <a:r>
              <a:rPr sz="1802" spc="33" dirty="0">
                <a:solidFill>
                  <a:srgbClr val="00007F"/>
                </a:solidFill>
                <a:latin typeface="Tahoma"/>
                <a:cs typeface="Tahoma"/>
              </a:rPr>
              <a:t> </a:t>
            </a:r>
            <a:r>
              <a:rPr sz="1802" spc="-33" dirty="0">
                <a:solidFill>
                  <a:srgbClr val="00007F"/>
                </a:solidFill>
                <a:latin typeface="Tahoma"/>
                <a:cs typeface="Tahoma"/>
              </a:rPr>
              <a:t>Papert,</a:t>
            </a:r>
            <a:r>
              <a:rPr sz="1802" spc="33" dirty="0">
                <a:solidFill>
                  <a:srgbClr val="00007F"/>
                </a:solidFill>
                <a:latin typeface="Tahoma"/>
                <a:cs typeface="Tahoma"/>
              </a:rPr>
              <a:t> </a:t>
            </a:r>
            <a:r>
              <a:rPr sz="1802" spc="-74" dirty="0">
                <a:solidFill>
                  <a:srgbClr val="00007F"/>
                </a:solidFill>
                <a:latin typeface="Tahoma"/>
                <a:cs typeface="Tahoma"/>
              </a:rPr>
              <a:t>1969)</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pic>
        <p:nvPicPr>
          <p:cNvPr id="6" name="object 6"/>
          <p:cNvPicPr/>
          <p:nvPr/>
        </p:nvPicPr>
        <p:blipFill>
          <a:blip r:embed="rId3" cstate="print"/>
          <a:stretch>
            <a:fillRect/>
          </a:stretch>
        </p:blipFill>
        <p:spPr>
          <a:xfrm>
            <a:off x="2088448" y="2052823"/>
            <a:ext cx="106939" cy="106939"/>
          </a:xfrm>
          <a:prstGeom prst="rect">
            <a:avLst/>
          </a:prstGeom>
        </p:spPr>
      </p:pic>
      <p:pic>
        <p:nvPicPr>
          <p:cNvPr id="7" name="object 7"/>
          <p:cNvPicPr/>
          <p:nvPr/>
        </p:nvPicPr>
        <p:blipFill>
          <a:blip r:embed="rId4" cstate="print"/>
          <a:stretch>
            <a:fillRect/>
          </a:stretch>
        </p:blipFill>
        <p:spPr>
          <a:xfrm>
            <a:off x="4259787" y="3351964"/>
            <a:ext cx="1560749" cy="1564731"/>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1127122"/>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r>
              <a:rPr spc="-3" dirty="0"/>
              <a:t> </a:t>
            </a:r>
            <a:r>
              <a:rPr dirty="0"/>
              <a:t>and</a:t>
            </a:r>
            <a:r>
              <a:rPr spc="-3" dirty="0"/>
              <a:t> </a:t>
            </a:r>
            <a:r>
              <a:rPr spc="29" dirty="0"/>
              <a:t>Deep</a:t>
            </a:r>
            <a:r>
              <a:rPr spc="-3" dirty="0"/>
              <a:t> </a:t>
            </a:r>
            <a:r>
              <a:rPr spc="-6" dirty="0"/>
              <a:t>Learning</a:t>
            </a:r>
            <a:r>
              <a:rPr spc="-3" dirty="0"/>
              <a:t> </a:t>
            </a:r>
            <a:r>
              <a:rPr spc="163" dirty="0"/>
              <a:t>--</a:t>
            </a:r>
            <a:r>
              <a:rPr spc="-3" dirty="0"/>
              <a:t> </a:t>
            </a:r>
            <a:r>
              <a:rPr spc="-84" dirty="0"/>
              <a:t>A</a:t>
            </a:r>
            <a:r>
              <a:rPr spc="-3" dirty="0"/>
              <a:t> timeline</a:t>
            </a:r>
          </a:p>
        </p:txBody>
      </p:sp>
      <p:grpSp>
        <p:nvGrpSpPr>
          <p:cNvPr id="3" name="object 3"/>
          <p:cNvGrpSpPr/>
          <p:nvPr/>
        </p:nvGrpSpPr>
        <p:grpSpPr>
          <a:xfrm>
            <a:off x="3977674" y="3235178"/>
            <a:ext cx="2128671" cy="1343433"/>
            <a:chOff x="4671883" y="5564651"/>
            <a:chExt cx="3661410" cy="2310765"/>
          </a:xfrm>
        </p:grpSpPr>
        <p:sp>
          <p:nvSpPr>
            <p:cNvPr id="4" name="object 4"/>
            <p:cNvSpPr/>
            <p:nvPr/>
          </p:nvSpPr>
          <p:spPr>
            <a:xfrm>
              <a:off x="4732843" y="5673871"/>
              <a:ext cx="0" cy="2153285"/>
            </a:xfrm>
            <a:custGeom>
              <a:avLst/>
              <a:gdLst/>
              <a:ahLst/>
              <a:cxnLst/>
              <a:rect l="l" t="t" r="r" b="b"/>
              <a:pathLst>
                <a:path h="2153284">
                  <a:moveTo>
                    <a:pt x="0" y="2152857"/>
                  </a:moveTo>
                  <a:lnTo>
                    <a:pt x="0" y="12700"/>
                  </a:lnTo>
                  <a:lnTo>
                    <a:pt x="0" y="0"/>
                  </a:lnTo>
                </a:path>
              </a:pathLst>
            </a:custGeom>
            <a:ln w="25400">
              <a:solidFill>
                <a:srgbClr val="000000"/>
              </a:solidFill>
            </a:ln>
          </p:spPr>
          <p:txBody>
            <a:bodyPr wrap="square" lIns="0" tIns="0" rIns="0" bIns="0" rtlCol="0"/>
            <a:lstStyle/>
            <a:p>
              <a:endParaRPr sz="1047"/>
            </a:p>
          </p:txBody>
        </p:sp>
        <p:sp>
          <p:nvSpPr>
            <p:cNvPr id="5" name="object 5"/>
            <p:cNvSpPr/>
            <p:nvPr/>
          </p:nvSpPr>
          <p:spPr>
            <a:xfrm>
              <a:off x="4671883" y="5564651"/>
              <a:ext cx="121920" cy="121920"/>
            </a:xfrm>
            <a:custGeom>
              <a:avLst/>
              <a:gdLst/>
              <a:ahLst/>
              <a:cxnLst/>
              <a:rect l="l" t="t" r="r" b="b"/>
              <a:pathLst>
                <a:path w="121920" h="121920">
                  <a:moveTo>
                    <a:pt x="60960" y="0"/>
                  </a:moveTo>
                  <a:lnTo>
                    <a:pt x="0" y="121920"/>
                  </a:lnTo>
                  <a:lnTo>
                    <a:pt x="121920" y="121920"/>
                  </a:lnTo>
                  <a:lnTo>
                    <a:pt x="60960" y="0"/>
                  </a:lnTo>
                  <a:close/>
                </a:path>
              </a:pathLst>
            </a:custGeom>
            <a:solidFill>
              <a:srgbClr val="000000"/>
            </a:solidFill>
          </p:spPr>
          <p:txBody>
            <a:bodyPr wrap="square" lIns="0" tIns="0" rIns="0" bIns="0" rtlCol="0"/>
            <a:lstStyle/>
            <a:p>
              <a:endParaRPr sz="1047"/>
            </a:p>
          </p:txBody>
        </p:sp>
        <p:sp>
          <p:nvSpPr>
            <p:cNvPr id="6" name="object 6"/>
            <p:cNvSpPr/>
            <p:nvPr/>
          </p:nvSpPr>
          <p:spPr>
            <a:xfrm>
              <a:off x="4720143" y="7814028"/>
              <a:ext cx="3503929" cy="0"/>
            </a:xfrm>
            <a:custGeom>
              <a:avLst/>
              <a:gdLst/>
              <a:ahLst/>
              <a:cxnLst/>
              <a:rect l="l" t="t" r="r" b="b"/>
              <a:pathLst>
                <a:path w="3503929">
                  <a:moveTo>
                    <a:pt x="0" y="0"/>
                  </a:moveTo>
                  <a:lnTo>
                    <a:pt x="3490854" y="0"/>
                  </a:lnTo>
                  <a:lnTo>
                    <a:pt x="3503554" y="0"/>
                  </a:lnTo>
                </a:path>
              </a:pathLst>
            </a:custGeom>
            <a:ln w="25400">
              <a:solidFill>
                <a:srgbClr val="000000"/>
              </a:solidFill>
            </a:ln>
          </p:spPr>
          <p:txBody>
            <a:bodyPr wrap="square" lIns="0" tIns="0" rIns="0" bIns="0" rtlCol="0"/>
            <a:lstStyle/>
            <a:p>
              <a:endParaRPr sz="1047"/>
            </a:p>
          </p:txBody>
        </p:sp>
        <p:sp>
          <p:nvSpPr>
            <p:cNvPr id="7" name="object 7"/>
            <p:cNvSpPr/>
            <p:nvPr/>
          </p:nvSpPr>
          <p:spPr>
            <a:xfrm>
              <a:off x="8210997" y="7753068"/>
              <a:ext cx="121920" cy="121920"/>
            </a:xfrm>
            <a:custGeom>
              <a:avLst/>
              <a:gdLst/>
              <a:ahLst/>
              <a:cxnLst/>
              <a:rect l="l" t="t" r="r" b="b"/>
              <a:pathLst>
                <a:path w="121920" h="121920">
                  <a:moveTo>
                    <a:pt x="0" y="0"/>
                  </a:moveTo>
                  <a:lnTo>
                    <a:pt x="0" y="121919"/>
                  </a:lnTo>
                  <a:lnTo>
                    <a:pt x="121920" y="60960"/>
                  </a:lnTo>
                  <a:lnTo>
                    <a:pt x="0" y="0"/>
                  </a:lnTo>
                  <a:close/>
                </a:path>
              </a:pathLst>
            </a:custGeom>
            <a:solidFill>
              <a:srgbClr val="000000"/>
            </a:solidFill>
          </p:spPr>
          <p:txBody>
            <a:bodyPr wrap="square" lIns="0" tIns="0" rIns="0" bIns="0" rtlCol="0"/>
            <a:lstStyle/>
            <a:p>
              <a:endParaRPr sz="1047"/>
            </a:p>
          </p:txBody>
        </p:sp>
      </p:grpSp>
      <p:sp>
        <p:nvSpPr>
          <p:cNvPr id="8" name="object 8"/>
          <p:cNvSpPr txBox="1"/>
          <p:nvPr/>
        </p:nvSpPr>
        <p:spPr>
          <a:xfrm>
            <a:off x="4274013" y="352932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20" name="object 2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26</a:t>
            </a:fld>
            <a:endParaRPr spc="-3" dirty="0"/>
          </a:p>
        </p:txBody>
      </p:sp>
      <p:sp>
        <p:nvSpPr>
          <p:cNvPr id="9" name="object 9"/>
          <p:cNvSpPr txBox="1"/>
          <p:nvPr/>
        </p:nvSpPr>
        <p:spPr>
          <a:xfrm>
            <a:off x="4392150" y="3293054"/>
            <a:ext cx="205262" cy="392177"/>
          </a:xfrm>
          <a:prstGeom prst="rect">
            <a:avLst/>
          </a:prstGeom>
        </p:spPr>
        <p:txBody>
          <a:bodyPr vert="horz" wrap="square" lIns="0" tIns="7384" rIns="0" bIns="0" rtlCol="0">
            <a:spAutoFit/>
          </a:bodyPr>
          <a:lstStyle/>
          <a:p>
            <a:pPr marL="7384">
              <a:lnSpc>
                <a:spcPts val="1477"/>
              </a:lnSpc>
              <a:spcBef>
                <a:spcPts val="58"/>
              </a:spcBef>
            </a:pPr>
            <a:r>
              <a:rPr sz="1395" b="1" spc="102" dirty="0">
                <a:latin typeface="Arial"/>
                <a:cs typeface="Arial"/>
              </a:rPr>
              <a:t>-</a:t>
            </a:r>
            <a:endParaRPr sz="1395">
              <a:latin typeface="Arial"/>
              <a:cs typeface="Arial"/>
            </a:endParaRPr>
          </a:p>
          <a:p>
            <a:pPr marL="125524">
              <a:lnSpc>
                <a:spcPts val="1477"/>
              </a:lnSpc>
            </a:pPr>
            <a:r>
              <a:rPr sz="1395" b="1" spc="102" dirty="0">
                <a:latin typeface="Arial"/>
                <a:cs typeface="Arial"/>
              </a:rPr>
              <a:t>-</a:t>
            </a:r>
            <a:endParaRPr sz="1395">
              <a:latin typeface="Arial"/>
              <a:cs typeface="Arial"/>
            </a:endParaRPr>
          </a:p>
        </p:txBody>
      </p:sp>
      <p:sp>
        <p:nvSpPr>
          <p:cNvPr id="10" name="object 10"/>
          <p:cNvSpPr txBox="1"/>
          <p:nvPr/>
        </p:nvSpPr>
        <p:spPr>
          <a:xfrm>
            <a:off x="5248639" y="3366889"/>
            <a:ext cx="313062" cy="392177"/>
          </a:xfrm>
          <a:prstGeom prst="rect">
            <a:avLst/>
          </a:prstGeom>
        </p:spPr>
        <p:txBody>
          <a:bodyPr vert="horz" wrap="square" lIns="0" tIns="7384" rIns="0" bIns="0" rtlCol="0">
            <a:spAutoFit/>
          </a:bodyPr>
          <a:lstStyle/>
          <a:p>
            <a:pPr marL="184595">
              <a:lnSpc>
                <a:spcPts val="1477"/>
              </a:lnSpc>
              <a:spcBef>
                <a:spcPts val="58"/>
              </a:spcBef>
            </a:pPr>
            <a:r>
              <a:rPr sz="1395" b="1" spc="20" dirty="0">
                <a:latin typeface="Arial"/>
                <a:cs typeface="Arial"/>
              </a:rPr>
              <a:t>+</a:t>
            </a:r>
            <a:endParaRPr sz="1395">
              <a:latin typeface="Arial"/>
              <a:cs typeface="Arial"/>
            </a:endParaRPr>
          </a:p>
          <a:p>
            <a:pPr marL="22151">
              <a:lnSpc>
                <a:spcPts val="1477"/>
              </a:lnSpc>
            </a:pPr>
            <a:r>
              <a:rPr sz="1395" b="1" spc="20" dirty="0">
                <a:latin typeface="Arial"/>
                <a:cs typeface="Arial"/>
              </a:rPr>
              <a:t>+</a:t>
            </a:r>
            <a:r>
              <a:rPr sz="1395" b="1" spc="12" dirty="0">
                <a:latin typeface="Arial"/>
                <a:cs typeface="Arial"/>
              </a:rPr>
              <a:t> </a:t>
            </a:r>
            <a:r>
              <a:rPr sz="2093" b="1" spc="30" baseline="-18518" dirty="0">
                <a:latin typeface="Arial"/>
                <a:cs typeface="Arial"/>
              </a:rPr>
              <a:t>+</a:t>
            </a:r>
            <a:endParaRPr sz="2093" baseline="-18518">
              <a:latin typeface="Arial"/>
              <a:cs typeface="Arial"/>
            </a:endParaRPr>
          </a:p>
        </p:txBody>
      </p:sp>
      <p:sp>
        <p:nvSpPr>
          <p:cNvPr id="11" name="object 11"/>
          <p:cNvSpPr txBox="1"/>
          <p:nvPr/>
        </p:nvSpPr>
        <p:spPr>
          <a:xfrm>
            <a:off x="4355232" y="3987106"/>
            <a:ext cx="364746" cy="222195"/>
          </a:xfrm>
          <a:prstGeom prst="rect">
            <a:avLst/>
          </a:prstGeom>
        </p:spPr>
        <p:txBody>
          <a:bodyPr vert="horz" wrap="square" lIns="0" tIns="7384" rIns="0" bIns="0" rtlCol="0">
            <a:spAutoFit/>
          </a:bodyPr>
          <a:lstStyle/>
          <a:p>
            <a:pPr marL="22151">
              <a:spcBef>
                <a:spcPts val="58"/>
              </a:spcBef>
              <a:tabLst>
                <a:tab pos="235912" algn="l"/>
              </a:tabLst>
            </a:pPr>
            <a:r>
              <a:rPr sz="2093" b="1" spc="30" baseline="-32407" dirty="0">
                <a:latin typeface="Arial"/>
                <a:cs typeface="Arial"/>
              </a:rPr>
              <a:t>+	</a:t>
            </a:r>
            <a:r>
              <a:rPr sz="1395" b="1" spc="20" dirty="0">
                <a:latin typeface="Arial"/>
                <a:cs typeface="Arial"/>
              </a:rPr>
              <a:t>+</a:t>
            </a:r>
            <a:endParaRPr sz="1395">
              <a:latin typeface="Arial"/>
              <a:cs typeface="Arial"/>
            </a:endParaRPr>
          </a:p>
        </p:txBody>
      </p:sp>
      <p:sp>
        <p:nvSpPr>
          <p:cNvPr id="12" name="object 12"/>
          <p:cNvSpPr txBox="1"/>
          <p:nvPr/>
        </p:nvSpPr>
        <p:spPr>
          <a:xfrm>
            <a:off x="5447994" y="405355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3" name="object 13"/>
          <p:cNvSpPr txBox="1"/>
          <p:nvPr/>
        </p:nvSpPr>
        <p:spPr>
          <a:xfrm>
            <a:off x="5093585" y="4024023"/>
            <a:ext cx="175728" cy="366529"/>
          </a:xfrm>
          <a:prstGeom prst="rect">
            <a:avLst/>
          </a:prstGeom>
        </p:spPr>
        <p:txBody>
          <a:bodyPr vert="horz" wrap="square" lIns="0" tIns="7384" rIns="0" bIns="0" rtlCol="0">
            <a:spAutoFit/>
          </a:bodyPr>
          <a:lstStyle/>
          <a:p>
            <a:pPr marL="95989">
              <a:lnSpc>
                <a:spcPts val="1448"/>
              </a:lnSpc>
              <a:spcBef>
                <a:spcPts val="58"/>
              </a:spcBef>
            </a:pPr>
            <a:r>
              <a:rPr sz="1395" b="1" spc="102" dirty="0">
                <a:latin typeface="Arial"/>
                <a:cs typeface="Arial"/>
              </a:rPr>
              <a:t>-</a:t>
            </a:r>
            <a:endParaRPr sz="1395">
              <a:latin typeface="Arial"/>
              <a:cs typeface="Arial"/>
            </a:endParaRPr>
          </a:p>
          <a:p>
            <a:pPr marL="7384">
              <a:lnSpc>
                <a:spcPts val="1448"/>
              </a:lnSpc>
            </a:pPr>
            <a:r>
              <a:rPr sz="1395" b="1" spc="102" dirty="0">
                <a:latin typeface="Arial"/>
                <a:cs typeface="Arial"/>
              </a:rPr>
              <a:t>-</a:t>
            </a:r>
            <a:endParaRPr sz="1395">
              <a:latin typeface="Arial"/>
              <a:cs typeface="Arial"/>
            </a:endParaRPr>
          </a:p>
        </p:txBody>
      </p:sp>
      <p:sp>
        <p:nvSpPr>
          <p:cNvPr id="14" name="object 14"/>
          <p:cNvSpPr txBox="1"/>
          <p:nvPr/>
        </p:nvSpPr>
        <p:spPr>
          <a:xfrm>
            <a:off x="5344624" y="4238145"/>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5" name="object 15"/>
          <p:cNvSpPr txBox="1"/>
          <p:nvPr/>
        </p:nvSpPr>
        <p:spPr>
          <a:xfrm>
            <a:off x="1999886" y="1165121"/>
            <a:ext cx="5820805" cy="955077"/>
          </a:xfrm>
          <a:prstGeom prst="rect">
            <a:avLst/>
          </a:prstGeom>
        </p:spPr>
        <p:txBody>
          <a:bodyPr vert="horz" wrap="square" lIns="0" tIns="104846" rIns="0" bIns="0" rtlCol="0">
            <a:spAutoFit/>
          </a:bodyPr>
          <a:lstStyle/>
          <a:p>
            <a:pPr marL="7384">
              <a:spcBef>
                <a:spcPts val="826"/>
              </a:spcBef>
            </a:pPr>
            <a:r>
              <a:rPr sz="1395" b="1" spc="-3" dirty="0">
                <a:latin typeface="Arial"/>
                <a:cs typeface="Arial"/>
              </a:rPr>
              <a:t>Minsky</a:t>
            </a:r>
            <a:r>
              <a:rPr sz="1395" b="1" spc="3" dirty="0">
                <a:latin typeface="Arial"/>
                <a:cs typeface="Arial"/>
              </a:rPr>
              <a:t> </a:t>
            </a:r>
            <a:r>
              <a:rPr sz="1395" b="1" dirty="0">
                <a:latin typeface="Arial"/>
                <a:cs typeface="Arial"/>
              </a:rPr>
              <a:t>and</a:t>
            </a:r>
            <a:r>
              <a:rPr sz="1395" b="1" spc="3" dirty="0">
                <a:latin typeface="Arial"/>
                <a:cs typeface="Arial"/>
              </a:rPr>
              <a:t> </a:t>
            </a:r>
            <a:r>
              <a:rPr sz="1395" b="1" spc="9" dirty="0">
                <a:latin typeface="Arial"/>
                <a:cs typeface="Arial"/>
              </a:rPr>
              <a:t>Pappert</a:t>
            </a:r>
            <a:r>
              <a:rPr sz="1395" b="1" spc="3" dirty="0">
                <a:latin typeface="Arial"/>
                <a:cs typeface="Arial"/>
              </a:rPr>
              <a:t> </a:t>
            </a:r>
            <a:r>
              <a:rPr sz="1395" b="1" spc="-17" dirty="0">
                <a:latin typeface="Arial"/>
                <a:cs typeface="Arial"/>
              </a:rPr>
              <a:t>(1969)</a:t>
            </a:r>
            <a:r>
              <a:rPr sz="1395" spc="-17" dirty="0">
                <a:latin typeface="Arial"/>
                <a:cs typeface="Arial"/>
              </a:rPr>
              <a:t>:</a:t>
            </a:r>
            <a:r>
              <a:rPr sz="1395" spc="3" dirty="0">
                <a:latin typeface="Arial"/>
                <a:cs typeface="Arial"/>
              </a:rPr>
              <a:t> </a:t>
            </a:r>
            <a:r>
              <a:rPr sz="1395" spc="17" dirty="0">
                <a:latin typeface="Arial"/>
                <a:cs typeface="Arial"/>
              </a:rPr>
              <a:t>"Perceptrons"</a:t>
            </a:r>
            <a:r>
              <a:rPr sz="1395" spc="3" dirty="0">
                <a:latin typeface="Arial"/>
                <a:cs typeface="Arial"/>
              </a:rPr>
              <a:t> </a:t>
            </a:r>
            <a:r>
              <a:rPr sz="1395" spc="29" dirty="0">
                <a:latin typeface="Arial"/>
                <a:cs typeface="Arial"/>
              </a:rPr>
              <a:t>book</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3" dirty="0">
                <a:latin typeface="Arial"/>
                <a:cs typeface="Arial"/>
              </a:rPr>
              <a:t>Problem: Perceptrons </a:t>
            </a:r>
            <a:r>
              <a:rPr sz="1395" spc="-20" dirty="0">
                <a:latin typeface="Arial"/>
                <a:cs typeface="Arial"/>
              </a:rPr>
              <a:t>(and</a:t>
            </a:r>
            <a:r>
              <a:rPr sz="1395" spc="3" dirty="0">
                <a:latin typeface="Arial"/>
                <a:cs typeface="Arial"/>
              </a:rPr>
              <a:t> </a:t>
            </a:r>
            <a:r>
              <a:rPr sz="1395" spc="-32" dirty="0">
                <a:latin typeface="Arial"/>
                <a:cs typeface="Arial"/>
              </a:rPr>
              <a:t>ADALINEs)</a:t>
            </a:r>
            <a:r>
              <a:rPr sz="1395" spc="3" dirty="0">
                <a:latin typeface="Arial"/>
                <a:cs typeface="Arial"/>
              </a:rPr>
              <a:t> </a:t>
            </a:r>
            <a:r>
              <a:rPr sz="1395" spc="23" dirty="0">
                <a:latin typeface="Arial"/>
                <a:cs typeface="Arial"/>
              </a:rPr>
              <a:t>could</a:t>
            </a:r>
            <a:r>
              <a:rPr sz="1395" spc="3" dirty="0">
                <a:latin typeface="Arial"/>
                <a:cs typeface="Arial"/>
              </a:rPr>
              <a:t> </a:t>
            </a:r>
            <a:r>
              <a:rPr sz="1395" spc="23" dirty="0">
                <a:latin typeface="Arial"/>
                <a:cs typeface="Arial"/>
              </a:rPr>
              <a:t>not</a:t>
            </a:r>
            <a:r>
              <a:rPr sz="1395" spc="3" dirty="0">
                <a:latin typeface="Arial"/>
                <a:cs typeface="Arial"/>
              </a:rPr>
              <a:t> </a:t>
            </a:r>
            <a:r>
              <a:rPr sz="1395" spc="-3" dirty="0">
                <a:latin typeface="Arial"/>
                <a:cs typeface="Arial"/>
              </a:rPr>
              <a:t>solve</a:t>
            </a:r>
            <a:r>
              <a:rPr sz="1395" dirty="0">
                <a:latin typeface="Arial"/>
                <a:cs typeface="Arial"/>
              </a:rPr>
              <a:t> </a:t>
            </a:r>
            <a:r>
              <a:rPr sz="1395" spc="-52" dirty="0">
                <a:latin typeface="Arial"/>
                <a:cs typeface="Arial"/>
              </a:rPr>
              <a:t>XOR</a:t>
            </a:r>
            <a:r>
              <a:rPr sz="1395" spc="3" dirty="0">
                <a:latin typeface="Arial"/>
                <a:cs typeface="Arial"/>
              </a:rPr>
              <a:t> </a:t>
            </a:r>
            <a:r>
              <a:rPr sz="1395" spc="6" dirty="0">
                <a:latin typeface="Arial"/>
                <a:cs typeface="Arial"/>
              </a:rPr>
              <a:t>problems!</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6" dirty="0">
                <a:latin typeface="Arial"/>
                <a:cs typeface="Arial"/>
              </a:rPr>
              <a:t>Neurons,</a:t>
            </a:r>
            <a:r>
              <a:rPr sz="1395" dirty="0">
                <a:latin typeface="Arial"/>
                <a:cs typeface="Arial"/>
              </a:rPr>
              <a:t> </a:t>
            </a:r>
            <a:r>
              <a:rPr sz="1395" spc="-29" dirty="0">
                <a:latin typeface="Arial"/>
                <a:cs typeface="Arial"/>
              </a:rPr>
              <a:t>a</a:t>
            </a:r>
            <a:r>
              <a:rPr sz="1395" spc="3" dirty="0">
                <a:latin typeface="Arial"/>
                <a:cs typeface="Arial"/>
              </a:rPr>
              <a:t> </a:t>
            </a:r>
            <a:r>
              <a:rPr sz="1395" spc="12" dirty="0">
                <a:latin typeface="Arial"/>
                <a:cs typeface="Arial"/>
              </a:rPr>
              <a:t>dead</a:t>
            </a:r>
            <a:r>
              <a:rPr sz="1395" dirty="0">
                <a:latin typeface="Arial"/>
                <a:cs typeface="Arial"/>
              </a:rPr>
              <a:t> </a:t>
            </a:r>
            <a:r>
              <a:rPr sz="1395" spc="6" dirty="0">
                <a:latin typeface="Arial"/>
                <a:cs typeface="Arial"/>
              </a:rPr>
              <a:t>end?</a:t>
            </a:r>
            <a:r>
              <a:rPr sz="1395" dirty="0">
                <a:latin typeface="Arial"/>
                <a:cs typeface="Arial"/>
              </a:rPr>
              <a:t> </a:t>
            </a:r>
            <a:r>
              <a:rPr sz="1395" spc="9" dirty="0">
                <a:latin typeface="Arial"/>
                <a:cs typeface="Arial"/>
              </a:rPr>
              <a:t>Start</a:t>
            </a:r>
            <a:r>
              <a:rPr sz="1395" spc="3" dirty="0">
                <a:latin typeface="Arial"/>
                <a:cs typeface="Arial"/>
              </a:rPr>
              <a:t> </a:t>
            </a:r>
            <a:r>
              <a:rPr sz="1395" spc="23" dirty="0">
                <a:latin typeface="Arial"/>
                <a:cs typeface="Arial"/>
              </a:rPr>
              <a:t>of</a:t>
            </a:r>
            <a:r>
              <a:rPr sz="1395" dirty="0">
                <a:latin typeface="Arial"/>
                <a:cs typeface="Arial"/>
              </a:rPr>
              <a:t> </a:t>
            </a:r>
            <a:r>
              <a:rPr sz="1395" spc="6" dirty="0">
                <a:latin typeface="Arial"/>
                <a:cs typeface="Arial"/>
              </a:rPr>
              <a:t>the</a:t>
            </a:r>
            <a:r>
              <a:rPr sz="1395" spc="3" dirty="0">
                <a:latin typeface="Arial"/>
                <a:cs typeface="Arial"/>
              </a:rPr>
              <a:t> </a:t>
            </a:r>
            <a:r>
              <a:rPr sz="1395" spc="15" dirty="0">
                <a:latin typeface="Arial"/>
                <a:cs typeface="Arial"/>
              </a:rPr>
              <a:t>first</a:t>
            </a:r>
            <a:r>
              <a:rPr sz="1395" dirty="0">
                <a:latin typeface="Arial"/>
                <a:cs typeface="Arial"/>
              </a:rPr>
              <a:t> </a:t>
            </a:r>
            <a:r>
              <a:rPr sz="1395" spc="15" dirty="0">
                <a:latin typeface="Arial"/>
                <a:cs typeface="Arial"/>
              </a:rPr>
              <a:t>"AI</a:t>
            </a:r>
            <a:r>
              <a:rPr sz="1395" dirty="0">
                <a:latin typeface="Arial"/>
                <a:cs typeface="Arial"/>
              </a:rPr>
              <a:t> </a:t>
            </a:r>
            <a:r>
              <a:rPr sz="1395" spc="12" dirty="0">
                <a:latin typeface="Arial"/>
                <a:cs typeface="Arial"/>
              </a:rPr>
              <a:t>Winter"</a:t>
            </a:r>
            <a:endParaRPr sz="1395">
              <a:latin typeface="Arial"/>
              <a:cs typeface="Arial"/>
            </a:endParaRPr>
          </a:p>
        </p:txBody>
      </p:sp>
      <p:sp>
        <p:nvSpPr>
          <p:cNvPr id="16" name="object 16"/>
          <p:cNvSpPr txBox="1"/>
          <p:nvPr/>
        </p:nvSpPr>
        <p:spPr>
          <a:xfrm>
            <a:off x="2051571" y="2325812"/>
            <a:ext cx="5182499"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Minski,</a:t>
            </a:r>
            <a:r>
              <a:rPr sz="756" spc="-3" dirty="0">
                <a:solidFill>
                  <a:srgbClr val="222222"/>
                </a:solidFill>
                <a:latin typeface="Arial"/>
                <a:cs typeface="Arial"/>
              </a:rPr>
              <a:t> </a:t>
            </a:r>
            <a:r>
              <a:rPr sz="756" dirty="0">
                <a:solidFill>
                  <a:srgbClr val="222222"/>
                </a:solidFill>
                <a:latin typeface="Arial"/>
                <a:cs typeface="Arial"/>
              </a:rPr>
              <a:t>M.</a:t>
            </a:r>
            <a:r>
              <a:rPr sz="756" spc="-3" dirty="0">
                <a:solidFill>
                  <a:srgbClr val="222222"/>
                </a:solidFill>
                <a:latin typeface="Arial"/>
                <a:cs typeface="Arial"/>
              </a:rPr>
              <a:t> </a:t>
            </a:r>
            <a:r>
              <a:rPr sz="756" dirty="0">
                <a:solidFill>
                  <a:srgbClr val="222222"/>
                </a:solidFill>
                <a:latin typeface="Arial"/>
                <a:cs typeface="Arial"/>
              </a:rPr>
              <a:t>L., &amp; </a:t>
            </a:r>
            <a:r>
              <a:rPr sz="756" spc="-3" dirty="0">
                <a:solidFill>
                  <a:srgbClr val="222222"/>
                </a:solidFill>
                <a:latin typeface="Arial"/>
                <a:cs typeface="Arial"/>
              </a:rPr>
              <a:t>Papert, </a:t>
            </a:r>
            <a:r>
              <a:rPr sz="756" dirty="0">
                <a:solidFill>
                  <a:srgbClr val="222222"/>
                </a:solidFill>
                <a:latin typeface="Arial"/>
                <a:cs typeface="Arial"/>
              </a:rPr>
              <a:t>S.</a:t>
            </a:r>
            <a:r>
              <a:rPr sz="756" spc="-41"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(1969).</a:t>
            </a:r>
            <a:r>
              <a:rPr sz="756" spc="-3" dirty="0">
                <a:solidFill>
                  <a:srgbClr val="222222"/>
                </a:solidFill>
                <a:latin typeface="Arial"/>
                <a:cs typeface="Arial"/>
              </a:rPr>
              <a:t> </a:t>
            </a:r>
            <a:r>
              <a:rPr sz="756" dirty="0">
                <a:solidFill>
                  <a:srgbClr val="222222"/>
                </a:solidFill>
                <a:latin typeface="Arial"/>
                <a:cs typeface="Arial"/>
              </a:rPr>
              <a:t>Perceptrons: an </a:t>
            </a:r>
            <a:r>
              <a:rPr sz="756" spc="-3" dirty="0">
                <a:solidFill>
                  <a:srgbClr val="222222"/>
                </a:solidFill>
                <a:latin typeface="Arial"/>
                <a:cs typeface="Arial"/>
              </a:rPr>
              <a:t>introduction</a:t>
            </a:r>
            <a:r>
              <a:rPr sz="756" dirty="0">
                <a:solidFill>
                  <a:srgbClr val="222222"/>
                </a:solidFill>
                <a:latin typeface="Arial"/>
                <a:cs typeface="Arial"/>
              </a:rPr>
              <a:t> to</a:t>
            </a:r>
            <a:r>
              <a:rPr sz="756" spc="3" dirty="0">
                <a:solidFill>
                  <a:srgbClr val="222222"/>
                </a:solidFill>
                <a:latin typeface="Arial"/>
                <a:cs typeface="Arial"/>
              </a:rPr>
              <a:t> </a:t>
            </a:r>
            <a:r>
              <a:rPr sz="756" dirty="0">
                <a:solidFill>
                  <a:srgbClr val="222222"/>
                </a:solidFill>
                <a:latin typeface="Arial"/>
                <a:cs typeface="Arial"/>
              </a:rPr>
              <a:t>computational </a:t>
            </a:r>
            <a:r>
              <a:rPr sz="756" spc="-9" dirty="0">
                <a:solidFill>
                  <a:srgbClr val="222222"/>
                </a:solidFill>
                <a:latin typeface="Arial"/>
                <a:cs typeface="Arial"/>
              </a:rPr>
              <a:t>geometry.</a:t>
            </a:r>
            <a:r>
              <a:rPr sz="756" spc="-3" dirty="0">
                <a:solidFill>
                  <a:srgbClr val="222222"/>
                </a:solidFill>
                <a:latin typeface="Arial"/>
                <a:cs typeface="Arial"/>
              </a:rPr>
              <a:t> </a:t>
            </a:r>
            <a:r>
              <a:rPr sz="756" i="1" dirty="0">
                <a:solidFill>
                  <a:srgbClr val="222222"/>
                </a:solidFill>
                <a:latin typeface="Arial"/>
                <a:cs typeface="Arial"/>
              </a:rPr>
              <a:t>MA: </a:t>
            </a:r>
            <a:r>
              <a:rPr sz="756" i="1" spc="-3" dirty="0">
                <a:solidFill>
                  <a:srgbClr val="222222"/>
                </a:solidFill>
                <a:latin typeface="Arial"/>
                <a:cs typeface="Arial"/>
              </a:rPr>
              <a:t>MIT </a:t>
            </a:r>
            <a:r>
              <a:rPr sz="756" i="1" dirty="0">
                <a:solidFill>
                  <a:srgbClr val="222222"/>
                </a:solidFill>
                <a:latin typeface="Arial"/>
                <a:cs typeface="Arial"/>
              </a:rPr>
              <a:t>Press,</a:t>
            </a:r>
            <a:r>
              <a:rPr sz="756" i="1" spc="-3" dirty="0">
                <a:solidFill>
                  <a:srgbClr val="222222"/>
                </a:solidFill>
                <a:latin typeface="Arial"/>
                <a:cs typeface="Arial"/>
              </a:rPr>
              <a:t> </a:t>
            </a:r>
            <a:r>
              <a:rPr sz="756" i="1" dirty="0">
                <a:solidFill>
                  <a:srgbClr val="222222"/>
                </a:solidFill>
                <a:latin typeface="Arial"/>
                <a:cs typeface="Arial"/>
              </a:rPr>
              <a:t>Cambridge</a:t>
            </a:r>
            <a:r>
              <a:rPr sz="756" dirty="0">
                <a:solidFill>
                  <a:srgbClr val="222222"/>
                </a:solidFill>
                <a:latin typeface="Arial"/>
                <a:cs typeface="Arial"/>
              </a:rPr>
              <a:t>.</a:t>
            </a:r>
            <a:endParaRPr sz="756">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26696" y="859312"/>
            <a:ext cx="5639170" cy="2117568"/>
          </a:xfrm>
          <a:prstGeom prst="rect">
            <a:avLst/>
          </a:prstGeom>
        </p:spPr>
        <p:txBody>
          <a:bodyPr vert="horz" wrap="square" lIns="0" tIns="5907" rIns="0" bIns="0" rtlCol="0">
            <a:spAutoFit/>
          </a:bodyPr>
          <a:lstStyle/>
          <a:p>
            <a:pPr marL="199362" marR="2954" indent="-191978">
              <a:lnSpc>
                <a:spcPct val="100699"/>
              </a:lnSpc>
              <a:spcBef>
                <a:spcPts val="47"/>
              </a:spcBef>
              <a:buSzPct val="143750"/>
              <a:buChar char="•"/>
              <a:tabLst>
                <a:tab pos="199362" algn="l"/>
              </a:tabLst>
            </a:pPr>
            <a:r>
              <a:rPr sz="1395" spc="9" dirty="0">
                <a:latin typeface="Arial"/>
                <a:cs typeface="Arial"/>
              </a:rPr>
              <a:t>Solution</a:t>
            </a:r>
            <a:r>
              <a:rPr sz="1395" dirty="0">
                <a:latin typeface="Arial"/>
                <a:cs typeface="Arial"/>
              </a:rPr>
              <a:t> </a:t>
            </a:r>
            <a:r>
              <a:rPr sz="1395" spc="38" dirty="0">
                <a:latin typeface="Arial"/>
                <a:cs typeface="Arial"/>
              </a:rPr>
              <a:t>to</a:t>
            </a:r>
            <a:r>
              <a:rPr sz="1395" spc="3" dirty="0">
                <a:latin typeface="Arial"/>
                <a:cs typeface="Arial"/>
              </a:rPr>
              <a:t> </a:t>
            </a:r>
            <a:r>
              <a:rPr sz="1395" spc="6" dirty="0">
                <a:latin typeface="Arial"/>
                <a:cs typeface="Arial"/>
              </a:rPr>
              <a:t>the</a:t>
            </a:r>
            <a:r>
              <a:rPr sz="1395" spc="3" dirty="0">
                <a:latin typeface="Arial"/>
                <a:cs typeface="Arial"/>
              </a:rPr>
              <a:t> </a:t>
            </a:r>
            <a:r>
              <a:rPr sz="1395" spc="-52" dirty="0">
                <a:latin typeface="Arial"/>
                <a:cs typeface="Arial"/>
              </a:rPr>
              <a:t>XOR</a:t>
            </a:r>
            <a:r>
              <a:rPr sz="1395" spc="3" dirty="0">
                <a:latin typeface="Arial"/>
                <a:cs typeface="Arial"/>
              </a:rPr>
              <a:t> </a:t>
            </a:r>
            <a:r>
              <a:rPr sz="1395" spc="12" dirty="0">
                <a:latin typeface="Arial"/>
                <a:cs typeface="Arial"/>
              </a:rPr>
              <a:t>problem:</a:t>
            </a:r>
            <a:r>
              <a:rPr sz="1395" spc="3" dirty="0">
                <a:latin typeface="Arial"/>
                <a:cs typeface="Arial"/>
              </a:rPr>
              <a:t> </a:t>
            </a:r>
            <a:r>
              <a:rPr sz="1395" spc="12" dirty="0">
                <a:latin typeface="Arial"/>
                <a:cs typeface="Arial"/>
              </a:rPr>
              <a:t>hidden</a:t>
            </a:r>
            <a:r>
              <a:rPr sz="1395" spc="3" dirty="0">
                <a:latin typeface="Arial"/>
                <a:cs typeface="Arial"/>
              </a:rPr>
              <a:t> </a:t>
            </a:r>
            <a:r>
              <a:rPr sz="1395" spc="-12" dirty="0">
                <a:latin typeface="Arial"/>
                <a:cs typeface="Arial"/>
              </a:rPr>
              <a:t>layers</a:t>
            </a:r>
            <a:r>
              <a:rPr sz="1395" spc="3" dirty="0">
                <a:latin typeface="Arial"/>
                <a:cs typeface="Arial"/>
              </a:rPr>
              <a:t> </a:t>
            </a:r>
            <a:r>
              <a:rPr sz="1395" spc="6" dirty="0">
                <a:latin typeface="Arial"/>
                <a:cs typeface="Arial"/>
              </a:rPr>
              <a:t>and</a:t>
            </a:r>
            <a:r>
              <a:rPr sz="1395" spc="3" dirty="0">
                <a:latin typeface="Arial"/>
                <a:cs typeface="Arial"/>
              </a:rPr>
              <a:t> non-linear </a:t>
            </a:r>
            <a:r>
              <a:rPr sz="1395" spc="12" dirty="0">
                <a:latin typeface="Arial"/>
                <a:cs typeface="Arial"/>
              </a:rPr>
              <a:t>activation </a:t>
            </a:r>
            <a:r>
              <a:rPr sz="1395" spc="-378" dirty="0">
                <a:latin typeface="Arial"/>
                <a:cs typeface="Arial"/>
              </a:rPr>
              <a:t> </a:t>
            </a:r>
            <a:r>
              <a:rPr sz="1395" spc="15" dirty="0">
                <a:latin typeface="Arial"/>
                <a:cs typeface="Arial"/>
              </a:rPr>
              <a:t>functions</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New</a:t>
            </a:r>
            <a:r>
              <a:rPr sz="1395" spc="-6" dirty="0">
                <a:latin typeface="Arial"/>
                <a:cs typeface="Arial"/>
              </a:rPr>
              <a:t> </a:t>
            </a:r>
            <a:r>
              <a:rPr sz="1395" spc="12" dirty="0">
                <a:latin typeface="Arial"/>
                <a:cs typeface="Arial"/>
              </a:rPr>
              <a:t>problem:</a:t>
            </a:r>
            <a:r>
              <a:rPr sz="1395" spc="-3" dirty="0">
                <a:latin typeface="Arial"/>
                <a:cs typeface="Arial"/>
              </a:rPr>
              <a:t> Hard</a:t>
            </a:r>
            <a:r>
              <a:rPr sz="1395" spc="-6" dirty="0">
                <a:latin typeface="Arial"/>
                <a:cs typeface="Arial"/>
              </a:rPr>
              <a:t> </a:t>
            </a:r>
            <a:r>
              <a:rPr sz="1395" spc="38" dirty="0">
                <a:latin typeface="Arial"/>
                <a:cs typeface="Arial"/>
              </a:rPr>
              <a:t>to</a:t>
            </a:r>
            <a:r>
              <a:rPr sz="1395" spc="-3" dirty="0">
                <a:latin typeface="Arial"/>
                <a:cs typeface="Arial"/>
              </a:rPr>
              <a:t> </a:t>
            </a:r>
            <a:r>
              <a:rPr sz="1395" spc="3" dirty="0">
                <a:latin typeface="Arial"/>
                <a:cs typeface="Arial"/>
              </a:rPr>
              <a:t>train</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Solution:</a:t>
            </a:r>
            <a:r>
              <a:rPr sz="1395" spc="-15" dirty="0">
                <a:latin typeface="Arial"/>
                <a:cs typeface="Arial"/>
              </a:rPr>
              <a:t> </a:t>
            </a:r>
            <a:r>
              <a:rPr sz="1395" spc="15" dirty="0">
                <a:latin typeface="Arial"/>
                <a:cs typeface="Arial"/>
              </a:rPr>
              <a:t>Backpropagation</a:t>
            </a:r>
            <a:endParaRPr sz="1395" dirty="0">
              <a:latin typeface="Arial"/>
              <a:cs typeface="Arial"/>
            </a:endParaRPr>
          </a:p>
          <a:p>
            <a:pPr>
              <a:lnSpc>
                <a:spcPct val="100000"/>
              </a:lnSpc>
            </a:pPr>
            <a:endParaRPr sz="2326" dirty="0">
              <a:latin typeface="Arial"/>
              <a:cs typeface="Arial"/>
            </a:endParaRPr>
          </a:p>
          <a:p>
            <a:pPr marL="7384" marR="1556870">
              <a:lnSpc>
                <a:spcPct val="100699"/>
              </a:lnSpc>
              <a:spcBef>
                <a:spcPts val="1454"/>
              </a:spcBef>
            </a:pPr>
            <a:r>
              <a:rPr sz="1395" spc="12" dirty="0">
                <a:latin typeface="Arial"/>
                <a:cs typeface="Arial"/>
              </a:rPr>
              <a:t>Note</a:t>
            </a:r>
            <a:r>
              <a:rPr sz="1395" spc="3" dirty="0">
                <a:latin typeface="Arial"/>
                <a:cs typeface="Arial"/>
              </a:rPr>
              <a:t> </a:t>
            </a:r>
            <a:r>
              <a:rPr sz="1395" spc="17" dirty="0">
                <a:latin typeface="Arial"/>
                <a:cs typeface="Arial"/>
              </a:rPr>
              <a:t>that</a:t>
            </a:r>
            <a:r>
              <a:rPr sz="1395" spc="3" dirty="0">
                <a:latin typeface="Arial"/>
                <a:cs typeface="Arial"/>
              </a:rPr>
              <a:t> </a:t>
            </a:r>
            <a:r>
              <a:rPr sz="1395" spc="15" dirty="0">
                <a:latin typeface="Arial"/>
                <a:cs typeface="Arial"/>
              </a:rPr>
              <a:t>backpropagation</a:t>
            </a:r>
            <a:r>
              <a:rPr sz="1395" spc="3" dirty="0">
                <a:latin typeface="Arial"/>
                <a:cs typeface="Arial"/>
              </a:rPr>
              <a:t> </a:t>
            </a:r>
            <a:r>
              <a:rPr sz="1395" spc="-12" dirty="0">
                <a:latin typeface="Arial"/>
                <a:cs typeface="Arial"/>
              </a:rPr>
              <a:t>has</a:t>
            </a:r>
            <a:r>
              <a:rPr sz="1395" spc="3" dirty="0">
                <a:latin typeface="Arial"/>
                <a:cs typeface="Arial"/>
              </a:rPr>
              <a:t> </a:t>
            </a:r>
            <a:r>
              <a:rPr sz="1395" spc="-3" dirty="0">
                <a:latin typeface="Arial"/>
                <a:cs typeface="Arial"/>
              </a:rPr>
              <a:t>been</a:t>
            </a:r>
            <a:r>
              <a:rPr sz="1395" spc="3" dirty="0">
                <a:latin typeface="Arial"/>
                <a:cs typeface="Arial"/>
              </a:rPr>
              <a:t> </a:t>
            </a:r>
            <a:r>
              <a:rPr sz="1395" spc="9" dirty="0">
                <a:latin typeface="Arial"/>
                <a:cs typeface="Arial"/>
              </a:rPr>
              <a:t>independently </a:t>
            </a:r>
            <a:r>
              <a:rPr sz="1395" spc="-381" dirty="0">
                <a:latin typeface="Arial"/>
                <a:cs typeface="Arial"/>
              </a:rPr>
              <a:t> </a:t>
            </a:r>
            <a:r>
              <a:rPr sz="1395" spc="12" dirty="0">
                <a:latin typeface="Arial"/>
                <a:cs typeface="Arial"/>
              </a:rPr>
              <a:t>formulated</a:t>
            </a:r>
            <a:r>
              <a:rPr sz="1395" spc="-3" dirty="0">
                <a:latin typeface="Arial"/>
                <a:cs typeface="Arial"/>
              </a:rPr>
              <a:t> </a:t>
            </a:r>
            <a:r>
              <a:rPr sz="1395" dirty="0">
                <a:latin typeface="Arial"/>
                <a:cs typeface="Arial"/>
              </a:rPr>
              <a:t>many </a:t>
            </a:r>
            <a:r>
              <a:rPr sz="1395" spc="9" dirty="0">
                <a:latin typeface="Arial"/>
                <a:cs typeface="Arial"/>
              </a:rPr>
              <a:t>times</a:t>
            </a:r>
            <a:r>
              <a:rPr sz="1395" dirty="0">
                <a:latin typeface="Arial"/>
                <a:cs typeface="Arial"/>
              </a:rPr>
              <a:t> ...</a:t>
            </a:r>
          </a:p>
          <a:p>
            <a:pPr marL="14768">
              <a:spcBef>
                <a:spcPts val="592"/>
              </a:spcBef>
            </a:pPr>
            <a:r>
              <a:rPr sz="1221" u="sng" spc="15" dirty="0">
                <a:uFill>
                  <a:solidFill>
                    <a:srgbClr val="000000"/>
                  </a:solidFill>
                </a:uFill>
                <a:latin typeface="Arial"/>
                <a:cs typeface="Arial"/>
                <a:hlinkClick r:id="rId2"/>
              </a:rPr>
              <a:t>http://people.idsia.ch/~juergen/who-invented-backpropagation.html</a:t>
            </a:r>
            <a:endParaRPr sz="1221" dirty="0">
              <a:latin typeface="Arial"/>
              <a:cs typeface="Arial"/>
            </a:endParaRPr>
          </a:p>
        </p:txBody>
      </p:sp>
      <p:sp>
        <p:nvSpPr>
          <p:cNvPr id="4" name="object 4"/>
          <p:cNvSpPr txBox="1"/>
          <p:nvPr/>
        </p:nvSpPr>
        <p:spPr>
          <a:xfrm>
            <a:off x="1726696" y="3056781"/>
            <a:ext cx="6442498" cy="1754457"/>
          </a:xfrm>
          <a:prstGeom prst="rect">
            <a:avLst/>
          </a:prstGeom>
        </p:spPr>
        <p:txBody>
          <a:bodyPr vert="horz" wrap="square" lIns="0" tIns="5907" rIns="0" bIns="0" rtlCol="0">
            <a:spAutoFit/>
          </a:bodyPr>
          <a:lstStyle/>
          <a:p>
            <a:pPr marL="14768" marR="1132303">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a:latin typeface="Arial"/>
              <a:cs typeface="Arial"/>
            </a:endParaRPr>
          </a:p>
          <a:p>
            <a:pPr marL="29535">
              <a:spcBef>
                <a:spcPts val="1000"/>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spc="-3" dirty="0">
                <a:solidFill>
                  <a:srgbClr val="222222"/>
                </a:solidFill>
                <a:latin typeface="Arial"/>
                <a:cs typeface="Arial"/>
              </a:rPr>
              <a:t>Hinton,</a:t>
            </a:r>
            <a:r>
              <a:rPr sz="756" b="1" spc="3" dirty="0">
                <a:solidFill>
                  <a:srgbClr val="222222"/>
                </a:solidFill>
                <a:latin typeface="Arial"/>
                <a:cs typeface="Arial"/>
              </a:rPr>
              <a:t> </a:t>
            </a:r>
            <a:r>
              <a:rPr sz="756" b="1" dirty="0">
                <a:solidFill>
                  <a:srgbClr val="222222"/>
                </a:solidFill>
                <a:latin typeface="Arial"/>
                <a:cs typeface="Arial"/>
              </a:rPr>
              <a:t>G.</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Williams,</a:t>
            </a:r>
            <a:r>
              <a:rPr sz="756" b="1" spc="3" dirty="0">
                <a:solidFill>
                  <a:srgbClr val="222222"/>
                </a:solidFill>
                <a:latin typeface="Arial"/>
                <a:cs typeface="Arial"/>
              </a:rPr>
              <a:t> </a:t>
            </a:r>
            <a:r>
              <a:rPr sz="756" b="1" dirty="0">
                <a:solidFill>
                  <a:srgbClr val="222222"/>
                </a:solidFill>
                <a:latin typeface="Arial"/>
                <a:cs typeface="Arial"/>
              </a:rPr>
              <a:t>R.</a:t>
            </a:r>
            <a:r>
              <a:rPr sz="756" b="1" spc="6" dirty="0">
                <a:solidFill>
                  <a:srgbClr val="222222"/>
                </a:solidFill>
                <a:latin typeface="Arial"/>
                <a:cs typeface="Arial"/>
              </a:rPr>
              <a:t> </a:t>
            </a:r>
            <a:r>
              <a:rPr sz="756" b="1" dirty="0">
                <a:solidFill>
                  <a:srgbClr val="222222"/>
                </a:solidFill>
                <a:latin typeface="Arial"/>
                <a:cs typeface="Arial"/>
              </a:rPr>
              <a:t>J.</a:t>
            </a:r>
            <a:r>
              <a:rPr sz="756" b="1" spc="3" dirty="0">
                <a:solidFill>
                  <a:srgbClr val="222222"/>
                </a:solidFill>
                <a:latin typeface="Arial"/>
                <a:cs typeface="Arial"/>
              </a:rPr>
              <a:t> </a:t>
            </a:r>
            <a:r>
              <a:rPr sz="756" b="1" dirty="0">
                <a:solidFill>
                  <a:srgbClr val="222222"/>
                </a:solidFill>
                <a:latin typeface="Arial"/>
                <a:cs typeface="Arial"/>
              </a:rPr>
              <a:t>(1986).</a:t>
            </a:r>
            <a:r>
              <a:rPr sz="756" b="1" spc="6" dirty="0">
                <a:solidFill>
                  <a:srgbClr val="222222"/>
                </a:solidFill>
                <a:latin typeface="Arial"/>
                <a:cs typeface="Arial"/>
              </a:rPr>
              <a:t> </a:t>
            </a:r>
            <a:r>
              <a:rPr sz="756" b="1" spc="-3" dirty="0">
                <a:solidFill>
                  <a:srgbClr val="222222"/>
                </a:solidFill>
                <a:latin typeface="Arial"/>
                <a:cs typeface="Arial"/>
              </a:rPr>
              <a:t>Learning</a:t>
            </a:r>
            <a:r>
              <a:rPr sz="756" b="1" spc="3"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a:latin typeface="Arial"/>
              <a:cs typeface="Arial"/>
            </a:endParaRPr>
          </a:p>
          <a:p>
            <a:pPr>
              <a:lnSpc>
                <a:spcPct val="100000"/>
              </a:lnSpc>
            </a:pPr>
            <a:endParaRPr sz="814">
              <a:latin typeface="Arial"/>
              <a:cs typeface="Arial"/>
            </a:endParaRPr>
          </a:p>
          <a:p>
            <a:pPr>
              <a:lnSpc>
                <a:spcPct val="100000"/>
              </a:lnSpc>
            </a:pPr>
            <a:endParaRPr sz="1076">
              <a:latin typeface="Arial"/>
              <a:cs typeface="Arial"/>
            </a:endParaRPr>
          </a:p>
          <a:p>
            <a:pPr marL="22151"/>
            <a:r>
              <a:rPr sz="1395" spc="-3" dirty="0">
                <a:latin typeface="Arial"/>
                <a:cs typeface="Arial"/>
              </a:rPr>
              <a:t>Also,</a:t>
            </a:r>
            <a:r>
              <a:rPr sz="1395" spc="6" dirty="0">
                <a:latin typeface="Arial"/>
                <a:cs typeface="Arial"/>
              </a:rPr>
              <a:t> </a:t>
            </a:r>
            <a:r>
              <a:rPr sz="1395" spc="23" dirty="0">
                <a:latin typeface="Arial"/>
                <a:cs typeface="Arial"/>
              </a:rPr>
              <a:t>it</a:t>
            </a:r>
            <a:r>
              <a:rPr sz="1395" spc="6" dirty="0">
                <a:latin typeface="Arial"/>
                <a:cs typeface="Arial"/>
              </a:rPr>
              <a:t> was </a:t>
            </a:r>
            <a:r>
              <a:rPr sz="1395" spc="-3" dirty="0">
                <a:latin typeface="Arial"/>
                <a:cs typeface="Arial"/>
              </a:rPr>
              <a:t>later</a:t>
            </a:r>
            <a:r>
              <a:rPr sz="1395" spc="6" dirty="0">
                <a:latin typeface="Arial"/>
                <a:cs typeface="Arial"/>
              </a:rPr>
              <a:t> </a:t>
            </a:r>
            <a:r>
              <a:rPr sz="1395" spc="15" dirty="0">
                <a:latin typeface="Arial"/>
                <a:cs typeface="Arial"/>
              </a:rPr>
              <a:t>shown</a:t>
            </a:r>
            <a:r>
              <a:rPr sz="1395" spc="6" dirty="0">
                <a:latin typeface="Arial"/>
                <a:cs typeface="Arial"/>
              </a:rPr>
              <a:t> </a:t>
            </a:r>
            <a:r>
              <a:rPr sz="1395" spc="17" dirty="0">
                <a:latin typeface="Arial"/>
                <a:cs typeface="Arial"/>
              </a:rPr>
              <a:t>that</a:t>
            </a:r>
            <a:r>
              <a:rPr sz="1395" spc="6" dirty="0">
                <a:latin typeface="Arial"/>
                <a:cs typeface="Arial"/>
              </a:rPr>
              <a:t> "neural</a:t>
            </a:r>
            <a:r>
              <a:rPr sz="1395" spc="3" dirty="0">
                <a:latin typeface="Arial"/>
                <a:cs typeface="Arial"/>
              </a:rPr>
              <a:t> </a:t>
            </a:r>
            <a:r>
              <a:rPr sz="1395" spc="23" dirty="0">
                <a:latin typeface="Arial"/>
                <a:cs typeface="Arial"/>
              </a:rPr>
              <a:t>nets"</a:t>
            </a:r>
            <a:r>
              <a:rPr sz="1395" spc="6" dirty="0">
                <a:latin typeface="Arial"/>
                <a:cs typeface="Arial"/>
              </a:rPr>
              <a:t> </a:t>
            </a:r>
            <a:r>
              <a:rPr sz="1395" spc="-29" dirty="0">
                <a:latin typeface="Arial"/>
                <a:cs typeface="Arial"/>
              </a:rPr>
              <a:t>are</a:t>
            </a:r>
            <a:r>
              <a:rPr sz="1395" spc="6" dirty="0">
                <a:latin typeface="Arial"/>
                <a:cs typeface="Arial"/>
              </a:rPr>
              <a:t> </a:t>
            </a:r>
            <a:r>
              <a:rPr sz="1395" spc="-9" dirty="0">
                <a:latin typeface="Arial"/>
                <a:cs typeface="Arial"/>
              </a:rPr>
              <a:t>universal</a:t>
            </a:r>
            <a:r>
              <a:rPr sz="1395" spc="6" dirty="0">
                <a:latin typeface="Arial"/>
                <a:cs typeface="Arial"/>
              </a:rPr>
              <a:t> </a:t>
            </a:r>
            <a:r>
              <a:rPr sz="1395" spc="17" dirty="0">
                <a:latin typeface="Arial"/>
                <a:cs typeface="Arial"/>
              </a:rPr>
              <a:t>function</a:t>
            </a:r>
            <a:r>
              <a:rPr sz="1395" spc="6" dirty="0">
                <a:latin typeface="Arial"/>
                <a:cs typeface="Arial"/>
              </a:rPr>
              <a:t> </a:t>
            </a:r>
            <a:r>
              <a:rPr sz="1395" spc="12" dirty="0">
                <a:latin typeface="Arial"/>
                <a:cs typeface="Arial"/>
              </a:rPr>
              <a:t>approximators</a:t>
            </a:r>
            <a:endParaRPr sz="1395">
              <a:latin typeface="Arial"/>
              <a:cs typeface="Arial"/>
            </a:endParaRPr>
          </a:p>
          <a:p>
            <a:pPr marL="7384">
              <a:spcBef>
                <a:spcPts val="884"/>
              </a:spcBef>
            </a:pPr>
            <a:r>
              <a:rPr sz="756" b="1" spc="-3" dirty="0">
                <a:solidFill>
                  <a:srgbClr val="222222"/>
                </a:solidFill>
                <a:latin typeface="Arial"/>
                <a:cs typeface="Arial"/>
              </a:rPr>
              <a:t>Hornik,</a:t>
            </a:r>
            <a:r>
              <a:rPr sz="756" b="1" spc="3" dirty="0">
                <a:solidFill>
                  <a:srgbClr val="222222"/>
                </a:solidFill>
                <a:latin typeface="Arial"/>
                <a:cs typeface="Arial"/>
              </a:rPr>
              <a:t> </a:t>
            </a:r>
            <a:r>
              <a:rPr sz="756" b="1" dirty="0">
                <a:solidFill>
                  <a:srgbClr val="222222"/>
                </a:solidFill>
                <a:latin typeface="Arial"/>
                <a:cs typeface="Arial"/>
              </a:rPr>
              <a:t>K.,</a:t>
            </a:r>
            <a:r>
              <a:rPr sz="756" b="1" spc="6" dirty="0">
                <a:solidFill>
                  <a:srgbClr val="222222"/>
                </a:solidFill>
                <a:latin typeface="Arial"/>
                <a:cs typeface="Arial"/>
              </a:rPr>
              <a:t> </a:t>
            </a:r>
            <a:r>
              <a:rPr sz="756" b="1" spc="-3" dirty="0">
                <a:solidFill>
                  <a:srgbClr val="222222"/>
                </a:solidFill>
                <a:latin typeface="Arial"/>
                <a:cs typeface="Arial"/>
              </a:rPr>
              <a:t>Stinchcombe,</a:t>
            </a:r>
            <a:r>
              <a:rPr sz="756" b="1" spc="6" dirty="0">
                <a:solidFill>
                  <a:srgbClr val="222222"/>
                </a:solidFill>
                <a:latin typeface="Arial"/>
                <a:cs typeface="Arial"/>
              </a:rPr>
              <a:t> </a:t>
            </a:r>
            <a:r>
              <a:rPr sz="756" b="1" spc="-3" dirty="0">
                <a:solidFill>
                  <a:srgbClr val="222222"/>
                </a:solidFill>
                <a:latin typeface="Arial"/>
                <a:cs typeface="Arial"/>
              </a:rPr>
              <a:t>M.,</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White,</a:t>
            </a:r>
            <a:r>
              <a:rPr sz="756" b="1" spc="6" dirty="0">
                <a:solidFill>
                  <a:srgbClr val="222222"/>
                </a:solidFill>
                <a:latin typeface="Arial"/>
                <a:cs typeface="Arial"/>
              </a:rPr>
              <a:t> </a:t>
            </a:r>
            <a:r>
              <a:rPr sz="756" b="1" dirty="0">
                <a:solidFill>
                  <a:srgbClr val="222222"/>
                </a:solidFill>
                <a:latin typeface="Arial"/>
                <a:cs typeface="Arial"/>
              </a:rPr>
              <a:t>H.</a:t>
            </a:r>
            <a:r>
              <a:rPr sz="756" b="1" spc="3" dirty="0">
                <a:solidFill>
                  <a:srgbClr val="222222"/>
                </a:solidFill>
                <a:latin typeface="Arial"/>
                <a:cs typeface="Arial"/>
              </a:rPr>
              <a:t> </a:t>
            </a:r>
            <a:r>
              <a:rPr sz="756" b="1" dirty="0">
                <a:solidFill>
                  <a:srgbClr val="222222"/>
                </a:solidFill>
                <a:latin typeface="Arial"/>
                <a:cs typeface="Arial"/>
              </a:rPr>
              <a:t>(1989).</a:t>
            </a:r>
            <a:r>
              <a:rPr sz="756" b="1" spc="6" dirty="0">
                <a:solidFill>
                  <a:srgbClr val="222222"/>
                </a:solidFill>
                <a:latin typeface="Arial"/>
                <a:cs typeface="Arial"/>
              </a:rPr>
              <a:t> </a:t>
            </a:r>
            <a:r>
              <a:rPr sz="756" b="1" spc="-3" dirty="0">
                <a:solidFill>
                  <a:srgbClr val="222222"/>
                </a:solidFill>
                <a:latin typeface="Arial"/>
                <a:cs typeface="Arial"/>
              </a:rPr>
              <a:t>Multilayer</a:t>
            </a:r>
            <a:r>
              <a:rPr sz="756" b="1" spc="9" dirty="0">
                <a:solidFill>
                  <a:srgbClr val="222222"/>
                </a:solidFill>
                <a:latin typeface="Arial"/>
                <a:cs typeface="Arial"/>
              </a:rPr>
              <a:t> </a:t>
            </a:r>
            <a:r>
              <a:rPr sz="756" b="1" spc="-3" dirty="0">
                <a:solidFill>
                  <a:srgbClr val="222222"/>
                </a:solidFill>
                <a:latin typeface="Arial"/>
                <a:cs typeface="Arial"/>
              </a:rPr>
              <a:t>feedforward</a:t>
            </a:r>
            <a:r>
              <a:rPr sz="756" b="1" spc="3" dirty="0">
                <a:solidFill>
                  <a:srgbClr val="222222"/>
                </a:solidFill>
                <a:latin typeface="Arial"/>
                <a:cs typeface="Arial"/>
              </a:rPr>
              <a:t> </a:t>
            </a:r>
            <a:r>
              <a:rPr sz="756" b="1" spc="-3" dirty="0">
                <a:solidFill>
                  <a:srgbClr val="222222"/>
                </a:solidFill>
                <a:latin typeface="Arial"/>
                <a:cs typeface="Arial"/>
              </a:rPr>
              <a:t>networks</a:t>
            </a:r>
            <a:r>
              <a:rPr sz="756" b="1" spc="9" dirty="0">
                <a:solidFill>
                  <a:srgbClr val="222222"/>
                </a:solidFill>
                <a:latin typeface="Arial"/>
                <a:cs typeface="Arial"/>
              </a:rPr>
              <a:t> </a:t>
            </a:r>
            <a:r>
              <a:rPr sz="756" b="1" dirty="0">
                <a:solidFill>
                  <a:srgbClr val="222222"/>
                </a:solidFill>
                <a:latin typeface="Arial"/>
                <a:cs typeface="Arial"/>
              </a:rPr>
              <a:t>are</a:t>
            </a:r>
            <a:r>
              <a:rPr sz="756" b="1" spc="9" dirty="0">
                <a:solidFill>
                  <a:srgbClr val="222222"/>
                </a:solidFill>
                <a:latin typeface="Arial"/>
                <a:cs typeface="Arial"/>
              </a:rPr>
              <a:t> </a:t>
            </a:r>
            <a:r>
              <a:rPr sz="756" b="1" spc="-3" dirty="0">
                <a:solidFill>
                  <a:srgbClr val="222222"/>
                </a:solidFill>
                <a:latin typeface="Arial"/>
                <a:cs typeface="Arial"/>
              </a:rPr>
              <a:t>universal</a:t>
            </a:r>
            <a:r>
              <a:rPr sz="756" b="1" spc="6" dirty="0">
                <a:solidFill>
                  <a:srgbClr val="222222"/>
                </a:solidFill>
                <a:latin typeface="Arial"/>
                <a:cs typeface="Arial"/>
              </a:rPr>
              <a:t> </a:t>
            </a:r>
            <a:r>
              <a:rPr sz="756" b="1" spc="-3" dirty="0">
                <a:solidFill>
                  <a:srgbClr val="222222"/>
                </a:solidFill>
                <a:latin typeface="Arial"/>
                <a:cs typeface="Arial"/>
              </a:rPr>
              <a:t>approximators.</a:t>
            </a:r>
            <a:r>
              <a:rPr sz="756" b="1" spc="6" dirty="0">
                <a:solidFill>
                  <a:srgbClr val="222222"/>
                </a:solidFill>
                <a:latin typeface="Arial"/>
                <a:cs typeface="Arial"/>
              </a:rPr>
              <a:t> </a:t>
            </a:r>
            <a:r>
              <a:rPr sz="756" b="1" i="1" spc="-3" dirty="0">
                <a:solidFill>
                  <a:srgbClr val="222222"/>
                </a:solidFill>
                <a:latin typeface="Arial"/>
                <a:cs typeface="Arial"/>
              </a:rPr>
              <a:t>Neural</a:t>
            </a:r>
            <a:r>
              <a:rPr sz="756" b="1" i="1" spc="6" dirty="0">
                <a:solidFill>
                  <a:srgbClr val="222222"/>
                </a:solidFill>
                <a:latin typeface="Arial"/>
                <a:cs typeface="Arial"/>
              </a:rPr>
              <a:t> </a:t>
            </a:r>
            <a:r>
              <a:rPr sz="756" b="1" i="1" spc="-3" dirty="0">
                <a:solidFill>
                  <a:srgbClr val="222222"/>
                </a:solidFill>
                <a:latin typeface="Arial"/>
                <a:cs typeface="Arial"/>
              </a:rPr>
              <a:t>networks</a:t>
            </a:r>
            <a:r>
              <a:rPr sz="756" b="1" spc="-3" dirty="0">
                <a:solidFill>
                  <a:srgbClr val="222222"/>
                </a:solidFill>
                <a:latin typeface="Arial"/>
                <a:cs typeface="Arial"/>
              </a:rPr>
              <a:t>,</a:t>
            </a:r>
            <a:r>
              <a:rPr sz="756" b="1" spc="9" dirty="0">
                <a:solidFill>
                  <a:srgbClr val="222222"/>
                </a:solidFill>
                <a:latin typeface="Arial"/>
                <a:cs typeface="Arial"/>
              </a:rPr>
              <a:t> </a:t>
            </a:r>
            <a:r>
              <a:rPr sz="756" b="1" i="1" dirty="0">
                <a:solidFill>
                  <a:srgbClr val="222222"/>
                </a:solidFill>
                <a:latin typeface="Arial"/>
                <a:cs typeface="Arial"/>
              </a:rPr>
              <a:t>2</a:t>
            </a:r>
            <a:r>
              <a:rPr sz="756" b="1" dirty="0">
                <a:solidFill>
                  <a:srgbClr val="222222"/>
                </a:solidFill>
                <a:latin typeface="Arial"/>
                <a:cs typeface="Arial"/>
              </a:rPr>
              <a:t>(5),</a:t>
            </a:r>
            <a:r>
              <a:rPr sz="756" b="1" spc="3" dirty="0">
                <a:solidFill>
                  <a:srgbClr val="222222"/>
                </a:solidFill>
                <a:latin typeface="Arial"/>
                <a:cs typeface="Arial"/>
              </a:rPr>
              <a:t> </a:t>
            </a:r>
            <a:r>
              <a:rPr sz="756" b="1" dirty="0">
                <a:solidFill>
                  <a:srgbClr val="222222"/>
                </a:solidFill>
                <a:latin typeface="Arial"/>
                <a:cs typeface="Arial"/>
              </a:rPr>
              <a:t>359-366.</a:t>
            </a:r>
            <a:endParaRPr sz="756">
              <a:latin typeface="Arial"/>
              <a:cs typeface="Arial"/>
            </a:endParaRPr>
          </a:p>
        </p:txBody>
      </p:sp>
      <p:pic>
        <p:nvPicPr>
          <p:cNvPr id="5" name="object 5"/>
          <p:cNvPicPr/>
          <p:nvPr/>
        </p:nvPicPr>
        <p:blipFill>
          <a:blip r:embed="rId3" cstate="print"/>
          <a:stretch>
            <a:fillRect/>
          </a:stretch>
        </p:blipFill>
        <p:spPr>
          <a:xfrm>
            <a:off x="6161370" y="1195897"/>
            <a:ext cx="2481671" cy="1820082"/>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27</a:t>
            </a:fld>
            <a:endParaRPr spc="-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31562" y="960559"/>
            <a:ext cx="6052278" cy="1042852"/>
          </a:xfrm>
          <a:prstGeom prst="rect">
            <a:avLst/>
          </a:prstGeom>
        </p:spPr>
        <p:txBody>
          <a:bodyPr vert="horz" wrap="square" lIns="0" tIns="5907" rIns="0" bIns="0" rtlCol="0">
            <a:spAutoFit/>
          </a:bodyPr>
          <a:lstStyle/>
          <a:p>
            <a:pPr marL="22151" marR="734686">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dirty="0">
              <a:latin typeface="Arial"/>
              <a:cs typeface="Arial"/>
            </a:endParaRPr>
          </a:p>
          <a:p>
            <a:pPr marL="7384">
              <a:spcBef>
                <a:spcPts val="1174"/>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spc="-3" dirty="0">
                <a:solidFill>
                  <a:srgbClr val="222222"/>
                </a:solidFill>
                <a:latin typeface="Arial"/>
                <a:cs typeface="Arial"/>
              </a:rPr>
              <a:t>Hinton,</a:t>
            </a:r>
            <a:r>
              <a:rPr sz="756" b="1" spc="6" dirty="0">
                <a:solidFill>
                  <a:srgbClr val="222222"/>
                </a:solidFill>
                <a:latin typeface="Arial"/>
                <a:cs typeface="Arial"/>
              </a:rPr>
              <a:t> </a:t>
            </a:r>
            <a:r>
              <a:rPr sz="756" b="1" dirty="0">
                <a:solidFill>
                  <a:srgbClr val="222222"/>
                </a:solidFill>
                <a:latin typeface="Arial"/>
                <a:cs typeface="Arial"/>
              </a:rPr>
              <a:t>G.</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dirty="0">
                <a:solidFill>
                  <a:srgbClr val="222222"/>
                </a:solidFill>
                <a:latin typeface="Arial"/>
                <a:cs typeface="Arial"/>
              </a:rPr>
              <a:t>&amp;</a:t>
            </a:r>
            <a:r>
              <a:rPr sz="756" b="1" spc="6" dirty="0">
                <a:solidFill>
                  <a:srgbClr val="222222"/>
                </a:solidFill>
                <a:latin typeface="Arial"/>
                <a:cs typeface="Arial"/>
              </a:rPr>
              <a:t> </a:t>
            </a:r>
            <a:r>
              <a:rPr sz="756" b="1" spc="-3" dirty="0">
                <a:solidFill>
                  <a:srgbClr val="222222"/>
                </a:solidFill>
                <a:latin typeface="Arial"/>
                <a:cs typeface="Arial"/>
              </a:rPr>
              <a:t>Williams,</a:t>
            </a:r>
            <a:r>
              <a:rPr sz="756" b="1" spc="6" dirty="0">
                <a:solidFill>
                  <a:srgbClr val="222222"/>
                </a:solidFill>
                <a:latin typeface="Arial"/>
                <a:cs typeface="Arial"/>
              </a:rPr>
              <a:t> </a:t>
            </a:r>
            <a:r>
              <a:rPr sz="756" b="1" dirty="0">
                <a:solidFill>
                  <a:srgbClr val="222222"/>
                </a:solidFill>
                <a:latin typeface="Arial"/>
                <a:cs typeface="Arial"/>
              </a:rPr>
              <a:t>R.</a:t>
            </a:r>
            <a:r>
              <a:rPr sz="756" b="1" spc="3" dirty="0">
                <a:solidFill>
                  <a:srgbClr val="222222"/>
                </a:solidFill>
                <a:latin typeface="Arial"/>
                <a:cs typeface="Arial"/>
              </a:rPr>
              <a:t> </a:t>
            </a:r>
            <a:r>
              <a:rPr sz="756" b="1" dirty="0">
                <a:solidFill>
                  <a:srgbClr val="222222"/>
                </a:solidFill>
                <a:latin typeface="Arial"/>
                <a:cs typeface="Arial"/>
              </a:rPr>
              <a:t>J.</a:t>
            </a:r>
            <a:r>
              <a:rPr sz="756" b="1" spc="6" dirty="0">
                <a:solidFill>
                  <a:srgbClr val="222222"/>
                </a:solidFill>
                <a:latin typeface="Arial"/>
                <a:cs typeface="Arial"/>
              </a:rPr>
              <a:t> </a:t>
            </a:r>
            <a:r>
              <a:rPr sz="756" b="1" dirty="0">
                <a:solidFill>
                  <a:srgbClr val="222222"/>
                </a:solidFill>
                <a:latin typeface="Arial"/>
                <a:cs typeface="Arial"/>
              </a:rPr>
              <a:t>(1986).</a:t>
            </a:r>
            <a:r>
              <a:rPr sz="756" b="1" spc="3" dirty="0">
                <a:solidFill>
                  <a:srgbClr val="222222"/>
                </a:solidFill>
                <a:latin typeface="Arial"/>
                <a:cs typeface="Arial"/>
              </a:rPr>
              <a:t> </a:t>
            </a:r>
            <a:r>
              <a:rPr sz="756" b="1" spc="-3" dirty="0">
                <a:solidFill>
                  <a:srgbClr val="222222"/>
                </a:solidFill>
                <a:latin typeface="Arial"/>
                <a:cs typeface="Arial"/>
              </a:rPr>
              <a:t>Learning</a:t>
            </a:r>
            <a:r>
              <a:rPr sz="756" b="1" spc="6"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dirty="0">
              <a:latin typeface="Arial"/>
              <a:cs typeface="Arial"/>
            </a:endParaRPr>
          </a:p>
        </p:txBody>
      </p:sp>
      <p:pic>
        <p:nvPicPr>
          <p:cNvPr id="4" name="object 4"/>
          <p:cNvPicPr/>
          <p:nvPr/>
        </p:nvPicPr>
        <p:blipFill>
          <a:blip r:embed="rId2" cstate="print"/>
          <a:stretch>
            <a:fillRect/>
          </a:stretch>
        </p:blipFill>
        <p:spPr>
          <a:xfrm>
            <a:off x="2767720" y="1972296"/>
            <a:ext cx="4252913" cy="2407001"/>
          </a:xfrm>
          <a:prstGeom prst="rect">
            <a:avLst/>
          </a:prstGeom>
        </p:spPr>
      </p:pic>
      <p:sp>
        <p:nvSpPr>
          <p:cNvPr id="5" name="object 5"/>
          <p:cNvSpPr txBox="1"/>
          <p:nvPr/>
        </p:nvSpPr>
        <p:spPr>
          <a:xfrm>
            <a:off x="2531500" y="4548254"/>
            <a:ext cx="4654946" cy="168590"/>
          </a:xfrm>
          <a:prstGeom prst="rect">
            <a:avLst/>
          </a:prstGeom>
        </p:spPr>
        <p:txBody>
          <a:bodyPr vert="horz" wrap="square" lIns="0" tIns="7384" rIns="0" bIns="0" rtlCol="0">
            <a:spAutoFit/>
          </a:bodyPr>
          <a:lstStyle/>
          <a:p>
            <a:pPr marL="7384">
              <a:spcBef>
                <a:spcPts val="58"/>
              </a:spcBef>
            </a:pPr>
            <a:r>
              <a:rPr sz="1047" i="1" spc="-61" dirty="0">
                <a:latin typeface="Arial"/>
                <a:cs typeface="Arial"/>
              </a:rPr>
              <a:t>–</a:t>
            </a:r>
            <a:r>
              <a:rPr sz="1047" i="1" spc="3" dirty="0">
                <a:latin typeface="Arial"/>
                <a:cs typeface="Arial"/>
              </a:rPr>
              <a:t> </a:t>
            </a:r>
            <a:r>
              <a:rPr sz="1047" i="1" spc="-6" dirty="0">
                <a:latin typeface="Arial"/>
                <a:cs typeface="Arial"/>
              </a:rPr>
              <a:t>Geoﬀrey</a:t>
            </a:r>
            <a:r>
              <a:rPr sz="1047" i="1" spc="3" dirty="0">
                <a:latin typeface="Arial"/>
                <a:cs typeface="Arial"/>
              </a:rPr>
              <a:t> </a:t>
            </a:r>
            <a:r>
              <a:rPr sz="1047" i="1" spc="9" dirty="0">
                <a:latin typeface="Arial"/>
                <a:cs typeface="Arial"/>
              </a:rPr>
              <a:t>Hinton</a:t>
            </a:r>
            <a:r>
              <a:rPr sz="1047" i="1" spc="3" dirty="0">
                <a:latin typeface="Arial"/>
                <a:cs typeface="Arial"/>
              </a:rPr>
              <a:t> </a:t>
            </a:r>
            <a:r>
              <a:rPr sz="1047" i="1" spc="-3" dirty="0">
                <a:latin typeface="Arial"/>
                <a:cs typeface="Arial"/>
              </a:rPr>
              <a:t>in</a:t>
            </a:r>
            <a:r>
              <a:rPr sz="1047" i="1" spc="6" dirty="0">
                <a:latin typeface="Arial"/>
                <a:cs typeface="Arial"/>
              </a:rPr>
              <a:t> </a:t>
            </a:r>
            <a:r>
              <a:rPr sz="1047" i="1" spc="-29" dirty="0">
                <a:latin typeface="Arial"/>
                <a:cs typeface="Arial"/>
              </a:rPr>
              <a:t>Talking</a:t>
            </a:r>
            <a:r>
              <a:rPr sz="1047" i="1" spc="3" dirty="0">
                <a:latin typeface="Arial"/>
                <a:cs typeface="Arial"/>
              </a:rPr>
              <a:t> </a:t>
            </a:r>
            <a:r>
              <a:rPr sz="1047" i="1" spc="-3" dirty="0">
                <a:latin typeface="Arial"/>
                <a:cs typeface="Arial"/>
              </a:rPr>
              <a:t>Nets</a:t>
            </a:r>
            <a:r>
              <a:rPr sz="1047" i="1" spc="3" dirty="0">
                <a:latin typeface="Arial"/>
                <a:cs typeface="Arial"/>
              </a:rPr>
              <a:t> </a:t>
            </a:r>
            <a:r>
              <a:rPr sz="1047" i="1" spc="58" dirty="0">
                <a:latin typeface="Arial"/>
                <a:cs typeface="Arial"/>
              </a:rPr>
              <a:t>-</a:t>
            </a:r>
            <a:r>
              <a:rPr sz="1047" i="1" spc="3" dirty="0">
                <a:latin typeface="Arial"/>
                <a:cs typeface="Arial"/>
              </a:rPr>
              <a:t> </a:t>
            </a:r>
            <a:r>
              <a:rPr sz="1047" i="1" spc="-3" dirty="0">
                <a:latin typeface="Arial"/>
                <a:cs typeface="Arial"/>
              </a:rPr>
              <a:t>An</a:t>
            </a:r>
            <a:r>
              <a:rPr sz="1047" i="1" spc="6" dirty="0">
                <a:latin typeface="Arial"/>
                <a:cs typeface="Arial"/>
              </a:rPr>
              <a:t> </a:t>
            </a:r>
            <a:r>
              <a:rPr sz="1047" i="1" spc="-17" dirty="0">
                <a:latin typeface="Arial"/>
                <a:cs typeface="Arial"/>
              </a:rPr>
              <a:t>Oral</a:t>
            </a:r>
            <a:r>
              <a:rPr sz="1047" i="1" spc="3" dirty="0">
                <a:latin typeface="Arial"/>
                <a:cs typeface="Arial"/>
              </a:rPr>
              <a:t> </a:t>
            </a:r>
            <a:r>
              <a:rPr sz="1047" i="1" dirty="0">
                <a:latin typeface="Arial"/>
                <a:cs typeface="Arial"/>
              </a:rPr>
              <a:t>History</a:t>
            </a:r>
            <a:r>
              <a:rPr sz="1047" i="1" spc="3" dirty="0">
                <a:latin typeface="Arial"/>
                <a:cs typeface="Arial"/>
              </a:rPr>
              <a:t> </a:t>
            </a:r>
            <a:r>
              <a:rPr sz="1047" i="1" spc="17" dirty="0">
                <a:latin typeface="Arial"/>
                <a:cs typeface="Arial"/>
              </a:rPr>
              <a:t>of</a:t>
            </a:r>
            <a:r>
              <a:rPr sz="1047" i="1" spc="3" dirty="0">
                <a:latin typeface="Arial"/>
                <a:cs typeface="Arial"/>
              </a:rPr>
              <a:t> </a:t>
            </a:r>
            <a:r>
              <a:rPr sz="1047" i="1" spc="-12" dirty="0">
                <a:latin typeface="Arial"/>
                <a:cs typeface="Arial"/>
              </a:rPr>
              <a:t>Neural</a:t>
            </a:r>
            <a:r>
              <a:rPr sz="1047" i="1" spc="6" dirty="0">
                <a:latin typeface="Arial"/>
                <a:cs typeface="Arial"/>
              </a:rPr>
              <a:t> </a:t>
            </a:r>
            <a:r>
              <a:rPr sz="1047" i="1" spc="3" dirty="0">
                <a:latin typeface="Arial"/>
                <a:cs typeface="Arial"/>
              </a:rPr>
              <a:t>Networks, </a:t>
            </a:r>
            <a:r>
              <a:rPr sz="1047" i="1" spc="17" dirty="0">
                <a:latin typeface="Arial"/>
                <a:cs typeface="Arial"/>
              </a:rPr>
              <a:t>pg.</a:t>
            </a:r>
            <a:r>
              <a:rPr sz="1047" i="1" spc="3" dirty="0">
                <a:latin typeface="Arial"/>
                <a:cs typeface="Arial"/>
              </a:rPr>
              <a:t> </a:t>
            </a:r>
            <a:r>
              <a:rPr sz="1047" i="1" spc="-3" dirty="0">
                <a:latin typeface="Arial"/>
                <a:cs typeface="Arial"/>
              </a:rPr>
              <a:t>380</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28</a:t>
            </a:fld>
            <a:endParaRPr spc="-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11929" y="856489"/>
            <a:ext cx="5212033" cy="2184253"/>
          </a:xfrm>
          <a:prstGeom prst="rect">
            <a:avLst/>
          </a:prstGeom>
        </p:spPr>
        <p:txBody>
          <a:bodyPr vert="horz" wrap="square" lIns="0" tIns="5907" rIns="0" bIns="0" rtlCol="0">
            <a:spAutoFit/>
          </a:bodyPr>
          <a:lstStyle/>
          <a:p>
            <a:pPr marL="29535" marR="120356">
              <a:lnSpc>
                <a:spcPct val="100699"/>
              </a:lnSpc>
              <a:spcBef>
                <a:spcPts val="47"/>
              </a:spcBef>
            </a:pPr>
            <a:r>
              <a:rPr sz="1395" spc="6" dirty="0">
                <a:latin typeface="Arial"/>
                <a:cs typeface="Arial"/>
              </a:rPr>
              <a:t>Shortly</a:t>
            </a:r>
            <a:r>
              <a:rPr sz="1395" spc="3" dirty="0">
                <a:latin typeface="Arial"/>
                <a:cs typeface="Arial"/>
              </a:rPr>
              <a:t> after </a:t>
            </a:r>
            <a:r>
              <a:rPr sz="1395" spc="17" dirty="0">
                <a:latin typeface="Arial"/>
                <a:cs typeface="Arial"/>
              </a:rPr>
              <a:t>followed</a:t>
            </a:r>
            <a:r>
              <a:rPr sz="1395" spc="6" dirty="0">
                <a:latin typeface="Arial"/>
                <a:cs typeface="Arial"/>
              </a:rPr>
              <a:t> </a:t>
            </a:r>
            <a:r>
              <a:rPr sz="1395" spc="-29" dirty="0">
                <a:latin typeface="Arial"/>
                <a:cs typeface="Arial"/>
              </a:rPr>
              <a:t>a</a:t>
            </a:r>
            <a:r>
              <a:rPr sz="1395" spc="3" dirty="0">
                <a:latin typeface="Arial"/>
                <a:cs typeface="Arial"/>
              </a:rPr>
              <a:t> </a:t>
            </a:r>
            <a:r>
              <a:rPr sz="1395" spc="6" dirty="0">
                <a:latin typeface="Arial"/>
                <a:cs typeface="Arial"/>
              </a:rPr>
              <a:t>breakthrough </a:t>
            </a:r>
            <a:r>
              <a:rPr sz="1395" spc="-3" dirty="0">
                <a:latin typeface="Arial"/>
                <a:cs typeface="Arial"/>
              </a:rPr>
              <a:t>in</a:t>
            </a:r>
            <a:r>
              <a:rPr sz="1395" spc="3" dirty="0">
                <a:latin typeface="Arial"/>
                <a:cs typeface="Arial"/>
              </a:rPr>
              <a:t> </a:t>
            </a:r>
            <a:r>
              <a:rPr sz="1395" spc="-3" dirty="0">
                <a:latin typeface="Arial"/>
                <a:cs typeface="Arial"/>
              </a:rPr>
              <a:t>image</a:t>
            </a:r>
            <a:r>
              <a:rPr sz="1395" spc="3" dirty="0">
                <a:latin typeface="Arial"/>
                <a:cs typeface="Arial"/>
              </a:rPr>
              <a:t> </a:t>
            </a:r>
            <a:r>
              <a:rPr sz="1395" spc="9" dirty="0">
                <a:latin typeface="Arial"/>
                <a:cs typeface="Arial"/>
              </a:rPr>
              <a:t>recognition</a:t>
            </a:r>
            <a:r>
              <a:rPr sz="1395" spc="6" dirty="0">
                <a:latin typeface="Arial"/>
                <a:cs typeface="Arial"/>
              </a:rPr>
              <a:t> </a:t>
            </a:r>
            <a:r>
              <a:rPr sz="1395" spc="3" dirty="0">
                <a:latin typeface="Arial"/>
                <a:cs typeface="Arial"/>
              </a:rPr>
              <a:t>using </a:t>
            </a:r>
            <a:r>
              <a:rPr sz="1395" spc="-381" dirty="0">
                <a:latin typeface="Arial"/>
                <a:cs typeface="Arial"/>
              </a:rPr>
              <a:t> </a:t>
            </a:r>
            <a:r>
              <a:rPr sz="1395" spc="6" dirty="0">
                <a:latin typeface="Arial"/>
                <a:cs typeface="Arial"/>
              </a:rPr>
              <a:t>some</a:t>
            </a:r>
            <a:r>
              <a:rPr sz="1395" spc="-3" dirty="0">
                <a:latin typeface="Arial"/>
                <a:cs typeface="Arial"/>
              </a:rPr>
              <a:t> clever</a:t>
            </a:r>
            <a:r>
              <a:rPr sz="1395" dirty="0">
                <a:latin typeface="Arial"/>
                <a:cs typeface="Arial"/>
              </a:rPr>
              <a:t> enhancements </a:t>
            </a:r>
            <a:r>
              <a:rPr sz="1395" spc="38" dirty="0">
                <a:latin typeface="Arial"/>
                <a:cs typeface="Arial"/>
              </a:rPr>
              <a:t>to</a:t>
            </a:r>
            <a:endParaRPr sz="1395">
              <a:latin typeface="Arial"/>
              <a:cs typeface="Arial"/>
            </a:endParaRPr>
          </a:p>
          <a:p>
            <a:pPr>
              <a:spcBef>
                <a:spcPts val="26"/>
              </a:spcBef>
            </a:pPr>
            <a:endParaRPr sz="1454">
              <a:latin typeface="Arial"/>
              <a:cs typeface="Arial"/>
            </a:endParaRPr>
          </a:p>
          <a:p>
            <a:pPr marL="310119" indent="-280584">
              <a:buAutoNum type="alphaLcParenR"/>
              <a:tabLst>
                <a:tab pos="309750" algn="l"/>
                <a:tab pos="310119" algn="l"/>
              </a:tabLst>
            </a:pPr>
            <a:r>
              <a:rPr sz="1395" dirty="0">
                <a:latin typeface="Arial"/>
                <a:cs typeface="Arial"/>
              </a:rPr>
              <a:t>make</a:t>
            </a:r>
            <a:r>
              <a:rPr sz="1395" spc="-12" dirty="0">
                <a:latin typeface="Arial"/>
                <a:cs typeface="Arial"/>
              </a:rPr>
              <a:t> </a:t>
            </a:r>
            <a:r>
              <a:rPr sz="1395" spc="6" dirty="0">
                <a:latin typeface="Arial"/>
                <a:cs typeface="Arial"/>
              </a:rPr>
              <a:t>training</a:t>
            </a:r>
            <a:r>
              <a:rPr sz="1395" spc="-9" dirty="0">
                <a:latin typeface="Arial"/>
                <a:cs typeface="Arial"/>
              </a:rPr>
              <a:t> </a:t>
            </a:r>
            <a:r>
              <a:rPr sz="1395" dirty="0">
                <a:latin typeface="Arial"/>
                <a:cs typeface="Arial"/>
              </a:rPr>
              <a:t>more</a:t>
            </a:r>
            <a:r>
              <a:rPr sz="1395" spc="-12" dirty="0">
                <a:latin typeface="Arial"/>
                <a:cs typeface="Arial"/>
              </a:rPr>
              <a:t> </a:t>
            </a:r>
            <a:r>
              <a:rPr sz="1395" spc="15" dirty="0">
                <a:latin typeface="Arial"/>
                <a:cs typeface="Arial"/>
              </a:rPr>
              <a:t>eﬃcient</a:t>
            </a:r>
            <a:endParaRPr sz="1395">
              <a:latin typeface="Arial"/>
              <a:cs typeface="Arial"/>
            </a:endParaRPr>
          </a:p>
          <a:p>
            <a:pPr marL="310119" indent="-280584">
              <a:spcBef>
                <a:spcPts val="12"/>
              </a:spcBef>
              <a:buAutoNum type="alphaLcParenR"/>
              <a:tabLst>
                <a:tab pos="309750" algn="l"/>
                <a:tab pos="310119" algn="l"/>
              </a:tabLst>
            </a:pPr>
            <a:r>
              <a:rPr sz="1395" spc="17" dirty="0">
                <a:latin typeface="Arial"/>
                <a:cs typeface="Arial"/>
              </a:rPr>
              <a:t>extract</a:t>
            </a:r>
            <a:r>
              <a:rPr sz="1395" spc="3" dirty="0">
                <a:latin typeface="Arial"/>
                <a:cs typeface="Arial"/>
              </a:rPr>
              <a:t> </a:t>
            </a:r>
            <a:r>
              <a:rPr sz="1395" spc="9" dirty="0">
                <a:latin typeface="Arial"/>
                <a:cs typeface="Arial"/>
              </a:rPr>
              <a:t>local</a:t>
            </a:r>
            <a:r>
              <a:rPr sz="1395" spc="6" dirty="0">
                <a:latin typeface="Arial"/>
                <a:cs typeface="Arial"/>
              </a:rPr>
              <a:t> </a:t>
            </a:r>
            <a:r>
              <a:rPr sz="1395" spc="-6" dirty="0">
                <a:latin typeface="Arial"/>
                <a:cs typeface="Arial"/>
              </a:rPr>
              <a:t>features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better</a:t>
            </a:r>
            <a:r>
              <a:rPr sz="1395" spc="6" dirty="0">
                <a:latin typeface="Arial"/>
                <a:cs typeface="Arial"/>
              </a:rPr>
              <a:t> </a:t>
            </a:r>
            <a:r>
              <a:rPr sz="1395" spc="9" dirty="0">
                <a:latin typeface="Arial"/>
                <a:cs typeface="Arial"/>
              </a:rPr>
              <a:t>capture</a:t>
            </a:r>
            <a:r>
              <a:rPr sz="1395" spc="3" dirty="0">
                <a:latin typeface="Arial"/>
                <a:cs typeface="Arial"/>
              </a:rPr>
              <a:t> </a:t>
            </a:r>
            <a:r>
              <a:rPr sz="1395" spc="-6" dirty="0">
                <a:latin typeface="Arial"/>
                <a:cs typeface="Arial"/>
              </a:rPr>
              <a:t>feature</a:t>
            </a:r>
            <a:r>
              <a:rPr sz="1395" spc="6" dirty="0">
                <a:latin typeface="Arial"/>
                <a:cs typeface="Arial"/>
              </a:rPr>
              <a:t> </a:t>
            </a:r>
            <a:r>
              <a:rPr sz="1395" dirty="0">
                <a:latin typeface="Arial"/>
                <a:cs typeface="Arial"/>
              </a:rPr>
              <a:t>dependency)</a:t>
            </a:r>
            <a:endParaRPr sz="1395">
              <a:latin typeface="Arial"/>
              <a:cs typeface="Arial"/>
            </a:endParaRPr>
          </a:p>
          <a:p>
            <a:pPr>
              <a:spcBef>
                <a:spcPts val="26"/>
              </a:spcBef>
            </a:pPr>
            <a:endParaRPr sz="1454">
              <a:latin typeface="Arial"/>
              <a:cs typeface="Arial"/>
            </a:endParaRPr>
          </a:p>
          <a:p>
            <a:pPr marL="29535"/>
            <a:r>
              <a:rPr sz="1395" spc="23" dirty="0">
                <a:latin typeface="Arial"/>
                <a:cs typeface="Arial"/>
              </a:rPr>
              <a:t>by</a:t>
            </a:r>
            <a:endParaRPr sz="1395">
              <a:latin typeface="Arial"/>
              <a:cs typeface="Arial"/>
            </a:endParaRPr>
          </a:p>
          <a:p>
            <a:pPr>
              <a:spcBef>
                <a:spcPts val="26"/>
              </a:spcBef>
            </a:pPr>
            <a:endParaRPr sz="1454">
              <a:latin typeface="Arial"/>
              <a:cs typeface="Arial"/>
            </a:endParaRPr>
          </a:p>
          <a:p>
            <a:pPr marL="228897" indent="-199362">
              <a:buSzPct val="143750"/>
              <a:buChar char="•"/>
              <a:tabLst>
                <a:tab pos="228528" algn="l"/>
                <a:tab pos="228897" algn="l"/>
              </a:tabLst>
            </a:pPr>
            <a:r>
              <a:rPr sz="1395" spc="-12" dirty="0">
                <a:latin typeface="Arial"/>
                <a:cs typeface="Arial"/>
              </a:rPr>
              <a:t>Weight</a:t>
            </a:r>
            <a:r>
              <a:rPr sz="1395" spc="-15" dirty="0">
                <a:latin typeface="Arial"/>
                <a:cs typeface="Arial"/>
              </a:rPr>
              <a:t> </a:t>
            </a:r>
            <a:r>
              <a:rPr sz="1395" spc="-3" dirty="0">
                <a:latin typeface="Arial"/>
                <a:cs typeface="Arial"/>
              </a:rPr>
              <a:t>sharing</a:t>
            </a:r>
            <a:endParaRPr sz="1395">
              <a:latin typeface="Arial"/>
              <a:cs typeface="Arial"/>
            </a:endParaRPr>
          </a:p>
          <a:p>
            <a:pPr marL="228897" indent="-199362">
              <a:spcBef>
                <a:spcPts val="12"/>
              </a:spcBef>
              <a:buSzPct val="143750"/>
              <a:buChar char="•"/>
              <a:tabLst>
                <a:tab pos="228528" algn="l"/>
                <a:tab pos="228897" algn="l"/>
              </a:tabLst>
            </a:pPr>
            <a:r>
              <a:rPr sz="1395" spc="6" dirty="0">
                <a:latin typeface="Arial"/>
                <a:cs typeface="Arial"/>
              </a:rPr>
              <a:t>Pooling</a:t>
            </a:r>
            <a:endParaRPr sz="1395">
              <a:latin typeface="Arial"/>
              <a:cs typeface="Arial"/>
            </a:endParaRPr>
          </a:p>
        </p:txBody>
      </p:sp>
      <p:sp>
        <p:nvSpPr>
          <p:cNvPr id="4" name="object 4"/>
          <p:cNvSpPr txBox="1"/>
          <p:nvPr/>
        </p:nvSpPr>
        <p:spPr>
          <a:xfrm>
            <a:off x="1675011" y="3293054"/>
            <a:ext cx="3583226" cy="978943"/>
          </a:xfrm>
          <a:prstGeom prst="rect">
            <a:avLst/>
          </a:prstGeom>
        </p:spPr>
        <p:txBody>
          <a:bodyPr vert="horz" wrap="square" lIns="0" tIns="19197" rIns="0" bIns="0" rtlCol="0">
            <a:spAutoFit/>
          </a:bodyPr>
          <a:lstStyle/>
          <a:p>
            <a:pPr marL="7384" marR="208592">
              <a:lnSpc>
                <a:spcPts val="1047"/>
              </a:lnSpc>
              <a:spcBef>
                <a:spcPts val="151"/>
              </a:spcBef>
            </a:pPr>
            <a:r>
              <a:rPr sz="930" dirty="0">
                <a:solidFill>
                  <a:srgbClr val="222222"/>
                </a:solidFill>
                <a:latin typeface="Arial"/>
                <a:cs typeface="Arial"/>
              </a:rPr>
              <a:t>LeCun,</a:t>
            </a:r>
            <a:r>
              <a:rPr sz="930" spc="-20" dirty="0">
                <a:solidFill>
                  <a:srgbClr val="222222"/>
                </a:solidFill>
                <a:latin typeface="Arial"/>
                <a:cs typeface="Arial"/>
              </a:rPr>
              <a:t> </a:t>
            </a:r>
            <a:r>
              <a:rPr sz="930" spc="-44" dirty="0">
                <a:solidFill>
                  <a:srgbClr val="222222"/>
                </a:solidFill>
                <a:latin typeface="Arial"/>
                <a:cs typeface="Arial"/>
              </a:rPr>
              <a:t>Y.,</a:t>
            </a:r>
            <a:r>
              <a:rPr sz="930" spc="-6" dirty="0">
                <a:solidFill>
                  <a:srgbClr val="222222"/>
                </a:solidFill>
                <a:latin typeface="Arial"/>
                <a:cs typeface="Arial"/>
              </a:rPr>
              <a:t> </a:t>
            </a:r>
            <a:r>
              <a:rPr sz="930" spc="-9" dirty="0">
                <a:solidFill>
                  <a:srgbClr val="222222"/>
                </a:solidFill>
                <a:latin typeface="Arial"/>
                <a:cs typeface="Arial"/>
              </a:rPr>
              <a:t>Boser,</a:t>
            </a:r>
            <a:r>
              <a:rPr sz="930" spc="-6" dirty="0">
                <a:solidFill>
                  <a:srgbClr val="222222"/>
                </a:solidFill>
                <a:latin typeface="Arial"/>
                <a:cs typeface="Arial"/>
              </a:rPr>
              <a:t> </a:t>
            </a:r>
            <a:r>
              <a:rPr sz="930" spc="-3" dirty="0">
                <a:solidFill>
                  <a:srgbClr val="222222"/>
                </a:solidFill>
                <a:latin typeface="Arial"/>
                <a:cs typeface="Arial"/>
              </a:rPr>
              <a:t>B., </a:t>
            </a:r>
            <a:r>
              <a:rPr sz="930" spc="-9" dirty="0">
                <a:solidFill>
                  <a:srgbClr val="222222"/>
                </a:solidFill>
                <a:latin typeface="Arial"/>
                <a:cs typeface="Arial"/>
              </a:rPr>
              <a:t>Denker,</a:t>
            </a:r>
            <a:r>
              <a:rPr sz="930" spc="-6" dirty="0">
                <a:solidFill>
                  <a:srgbClr val="222222"/>
                </a:solidFill>
                <a:latin typeface="Arial"/>
                <a:cs typeface="Arial"/>
              </a:rPr>
              <a:t> </a:t>
            </a:r>
            <a:r>
              <a:rPr sz="930" dirty="0">
                <a:solidFill>
                  <a:srgbClr val="222222"/>
                </a:solidFill>
                <a:latin typeface="Arial"/>
                <a:cs typeface="Arial"/>
              </a:rPr>
              <a:t>J.</a:t>
            </a:r>
            <a:r>
              <a:rPr sz="930" spc="-6" dirty="0">
                <a:solidFill>
                  <a:srgbClr val="222222"/>
                </a:solidFill>
                <a:latin typeface="Arial"/>
                <a:cs typeface="Arial"/>
              </a:rPr>
              <a:t> </a:t>
            </a:r>
            <a:r>
              <a:rPr sz="930" spc="-3" dirty="0">
                <a:solidFill>
                  <a:srgbClr val="222222"/>
                </a:solidFill>
                <a:latin typeface="Arial"/>
                <a:cs typeface="Arial"/>
              </a:rPr>
              <a:t>S., </a:t>
            </a:r>
            <a:r>
              <a:rPr sz="930" dirty="0">
                <a:solidFill>
                  <a:srgbClr val="222222"/>
                </a:solidFill>
                <a:latin typeface="Arial"/>
                <a:cs typeface="Arial"/>
              </a:rPr>
              <a:t>Henderson,</a:t>
            </a:r>
            <a:r>
              <a:rPr sz="930" spc="-6" dirty="0">
                <a:solidFill>
                  <a:srgbClr val="222222"/>
                </a:solidFill>
                <a:latin typeface="Arial"/>
                <a:cs typeface="Arial"/>
              </a:rPr>
              <a:t> </a:t>
            </a:r>
            <a:r>
              <a:rPr sz="930" spc="-3" dirty="0">
                <a:solidFill>
                  <a:srgbClr val="222222"/>
                </a:solidFill>
                <a:latin typeface="Arial"/>
                <a:cs typeface="Arial"/>
              </a:rPr>
              <a:t>D.,</a:t>
            </a:r>
            <a:r>
              <a:rPr sz="930" spc="-6" dirty="0">
                <a:solidFill>
                  <a:srgbClr val="222222"/>
                </a:solidFill>
                <a:latin typeface="Arial"/>
                <a:cs typeface="Arial"/>
              </a:rPr>
              <a:t> </a:t>
            </a:r>
            <a:r>
              <a:rPr sz="930" dirty="0">
                <a:solidFill>
                  <a:srgbClr val="222222"/>
                </a:solidFill>
                <a:latin typeface="Arial"/>
                <a:cs typeface="Arial"/>
              </a:rPr>
              <a:t>Howard,</a:t>
            </a:r>
            <a:r>
              <a:rPr sz="930" spc="-6" dirty="0">
                <a:solidFill>
                  <a:srgbClr val="222222"/>
                </a:solidFill>
                <a:latin typeface="Arial"/>
                <a:cs typeface="Arial"/>
              </a:rPr>
              <a:t> </a:t>
            </a:r>
            <a:r>
              <a:rPr sz="930" dirty="0">
                <a:solidFill>
                  <a:srgbClr val="222222"/>
                </a:solidFill>
                <a:latin typeface="Arial"/>
                <a:cs typeface="Arial"/>
              </a:rPr>
              <a:t>R. </a:t>
            </a:r>
            <a:r>
              <a:rPr sz="930" spc="3" dirty="0">
                <a:solidFill>
                  <a:srgbClr val="222222"/>
                </a:solidFill>
                <a:latin typeface="Arial"/>
                <a:cs typeface="Arial"/>
              </a:rPr>
              <a:t> </a:t>
            </a:r>
            <a:r>
              <a:rPr sz="930" spc="-3" dirty="0">
                <a:solidFill>
                  <a:srgbClr val="222222"/>
                </a:solidFill>
                <a:latin typeface="Arial"/>
                <a:cs typeface="Arial"/>
              </a:rPr>
              <a:t>E.,</a:t>
            </a:r>
            <a:r>
              <a:rPr sz="930" dirty="0">
                <a:solidFill>
                  <a:srgbClr val="222222"/>
                </a:solidFill>
                <a:latin typeface="Arial"/>
                <a:cs typeface="Arial"/>
              </a:rPr>
              <a:t> Hubbard,</a:t>
            </a:r>
            <a:r>
              <a:rPr sz="930" spc="3" dirty="0">
                <a:solidFill>
                  <a:srgbClr val="222222"/>
                </a:solidFill>
                <a:latin typeface="Arial"/>
                <a:cs typeface="Arial"/>
              </a:rPr>
              <a:t> </a:t>
            </a:r>
            <a:r>
              <a:rPr sz="930" spc="-20" dirty="0">
                <a:solidFill>
                  <a:srgbClr val="222222"/>
                </a:solidFill>
                <a:latin typeface="Arial"/>
                <a:cs typeface="Arial"/>
              </a:rPr>
              <a:t>W.,</a:t>
            </a:r>
            <a:r>
              <a:rPr sz="930" spc="3" dirty="0">
                <a:solidFill>
                  <a:srgbClr val="222222"/>
                </a:solidFill>
                <a:latin typeface="Arial"/>
                <a:cs typeface="Arial"/>
              </a:rPr>
              <a:t> </a:t>
            </a:r>
            <a:r>
              <a:rPr sz="930" dirty="0">
                <a:solidFill>
                  <a:srgbClr val="222222"/>
                </a:solidFill>
                <a:latin typeface="Arial"/>
                <a:cs typeface="Arial"/>
              </a:rPr>
              <a:t>&amp;</a:t>
            </a:r>
            <a:r>
              <a:rPr sz="930" spc="6" dirty="0">
                <a:solidFill>
                  <a:srgbClr val="222222"/>
                </a:solidFill>
                <a:latin typeface="Arial"/>
                <a:cs typeface="Arial"/>
              </a:rPr>
              <a:t> </a:t>
            </a:r>
            <a:r>
              <a:rPr sz="930" dirty="0">
                <a:solidFill>
                  <a:srgbClr val="222222"/>
                </a:solidFill>
                <a:latin typeface="Arial"/>
                <a:cs typeface="Arial"/>
              </a:rPr>
              <a:t>Jackel, L.</a:t>
            </a:r>
            <a:r>
              <a:rPr sz="930" spc="3" dirty="0">
                <a:solidFill>
                  <a:srgbClr val="222222"/>
                </a:solidFill>
                <a:latin typeface="Arial"/>
                <a:cs typeface="Arial"/>
              </a:rPr>
              <a:t> </a:t>
            </a:r>
            <a:r>
              <a:rPr sz="930" dirty="0">
                <a:solidFill>
                  <a:srgbClr val="222222"/>
                </a:solidFill>
                <a:latin typeface="Arial"/>
                <a:cs typeface="Arial"/>
              </a:rPr>
              <a:t>D.</a:t>
            </a:r>
            <a:r>
              <a:rPr sz="930" spc="3" dirty="0">
                <a:solidFill>
                  <a:srgbClr val="222222"/>
                </a:solidFill>
                <a:latin typeface="Arial"/>
                <a:cs typeface="Arial"/>
              </a:rPr>
              <a:t> </a:t>
            </a:r>
            <a:r>
              <a:rPr sz="930" dirty="0">
                <a:solidFill>
                  <a:srgbClr val="222222"/>
                </a:solidFill>
                <a:latin typeface="Arial"/>
                <a:cs typeface="Arial"/>
              </a:rPr>
              <a:t>(1989).</a:t>
            </a:r>
            <a:r>
              <a:rPr sz="930" spc="3" dirty="0">
                <a:solidFill>
                  <a:srgbClr val="222222"/>
                </a:solidFill>
                <a:latin typeface="Arial"/>
                <a:cs typeface="Arial"/>
              </a:rPr>
              <a:t> </a:t>
            </a:r>
            <a:r>
              <a:rPr sz="930" spc="-3" dirty="0">
                <a:solidFill>
                  <a:srgbClr val="222222"/>
                </a:solidFill>
                <a:latin typeface="Arial"/>
                <a:cs typeface="Arial"/>
              </a:rPr>
              <a:t>Backpropagation </a:t>
            </a:r>
            <a:r>
              <a:rPr sz="930" dirty="0">
                <a:solidFill>
                  <a:srgbClr val="222222"/>
                </a:solidFill>
                <a:latin typeface="Arial"/>
                <a:cs typeface="Arial"/>
              </a:rPr>
              <a:t> applied</a:t>
            </a:r>
            <a:r>
              <a:rPr sz="930" spc="3" dirty="0">
                <a:solidFill>
                  <a:srgbClr val="222222"/>
                </a:solidFill>
                <a:latin typeface="Arial"/>
                <a:cs typeface="Arial"/>
              </a:rPr>
              <a:t> </a:t>
            </a:r>
            <a:r>
              <a:rPr sz="930" spc="-3" dirty="0">
                <a:solidFill>
                  <a:srgbClr val="222222"/>
                </a:solidFill>
                <a:latin typeface="Arial"/>
                <a:cs typeface="Arial"/>
              </a:rPr>
              <a:t>to</a:t>
            </a:r>
            <a:r>
              <a:rPr sz="930" spc="3" dirty="0">
                <a:solidFill>
                  <a:srgbClr val="222222"/>
                </a:solidFill>
                <a:latin typeface="Arial"/>
                <a:cs typeface="Arial"/>
              </a:rPr>
              <a:t> </a:t>
            </a:r>
            <a:r>
              <a:rPr sz="930" spc="-3" dirty="0">
                <a:solidFill>
                  <a:srgbClr val="222222"/>
                </a:solidFill>
                <a:latin typeface="Arial"/>
                <a:cs typeface="Arial"/>
              </a:rPr>
              <a:t>handwritten</a:t>
            </a:r>
            <a:r>
              <a:rPr sz="930" spc="6" dirty="0">
                <a:solidFill>
                  <a:srgbClr val="222222"/>
                </a:solidFill>
                <a:latin typeface="Arial"/>
                <a:cs typeface="Arial"/>
              </a:rPr>
              <a:t> </a:t>
            </a:r>
            <a:r>
              <a:rPr sz="930" dirty="0">
                <a:solidFill>
                  <a:srgbClr val="222222"/>
                </a:solidFill>
                <a:latin typeface="Arial"/>
                <a:cs typeface="Arial"/>
              </a:rPr>
              <a:t>zip</a:t>
            </a:r>
            <a:r>
              <a:rPr sz="930" spc="3" dirty="0">
                <a:solidFill>
                  <a:srgbClr val="222222"/>
                </a:solidFill>
                <a:latin typeface="Arial"/>
                <a:cs typeface="Arial"/>
              </a:rPr>
              <a:t> </a:t>
            </a:r>
            <a:r>
              <a:rPr sz="930" dirty="0">
                <a:solidFill>
                  <a:srgbClr val="222222"/>
                </a:solidFill>
                <a:latin typeface="Arial"/>
                <a:cs typeface="Arial"/>
              </a:rPr>
              <a:t>code</a:t>
            </a:r>
            <a:r>
              <a:rPr sz="930" spc="6" dirty="0">
                <a:solidFill>
                  <a:srgbClr val="222222"/>
                </a:solidFill>
                <a:latin typeface="Arial"/>
                <a:cs typeface="Arial"/>
              </a:rPr>
              <a:t> </a:t>
            </a:r>
            <a:r>
              <a:rPr sz="930" spc="-3" dirty="0">
                <a:solidFill>
                  <a:srgbClr val="222222"/>
                </a:solidFill>
                <a:latin typeface="Arial"/>
                <a:cs typeface="Arial"/>
              </a:rPr>
              <a:t>recognition.</a:t>
            </a:r>
            <a:r>
              <a:rPr sz="930" dirty="0">
                <a:solidFill>
                  <a:srgbClr val="222222"/>
                </a:solidFill>
                <a:latin typeface="Arial"/>
                <a:cs typeface="Arial"/>
              </a:rPr>
              <a:t> </a:t>
            </a:r>
            <a:r>
              <a:rPr sz="930" i="1" dirty="0">
                <a:solidFill>
                  <a:srgbClr val="222222"/>
                </a:solidFill>
                <a:latin typeface="Arial"/>
                <a:cs typeface="Arial"/>
              </a:rPr>
              <a:t>Neural</a:t>
            </a:r>
            <a:r>
              <a:rPr sz="930" i="1" spc="3" dirty="0">
                <a:solidFill>
                  <a:srgbClr val="222222"/>
                </a:solidFill>
                <a:latin typeface="Arial"/>
                <a:cs typeface="Arial"/>
              </a:rPr>
              <a:t> </a:t>
            </a:r>
            <a:r>
              <a:rPr sz="930" i="1" spc="-3" dirty="0">
                <a:solidFill>
                  <a:srgbClr val="222222"/>
                </a:solidFill>
                <a:latin typeface="Arial"/>
                <a:cs typeface="Arial"/>
              </a:rPr>
              <a:t>computation</a:t>
            </a:r>
            <a:r>
              <a:rPr sz="930" spc="-3" dirty="0">
                <a:solidFill>
                  <a:srgbClr val="222222"/>
                </a:solidFill>
                <a:latin typeface="Arial"/>
                <a:cs typeface="Arial"/>
              </a:rPr>
              <a:t>, </a:t>
            </a:r>
            <a:r>
              <a:rPr sz="930" spc="-250" dirty="0">
                <a:solidFill>
                  <a:srgbClr val="222222"/>
                </a:solidFill>
                <a:latin typeface="Arial"/>
                <a:cs typeface="Arial"/>
              </a:rPr>
              <a:t> </a:t>
            </a:r>
            <a:r>
              <a:rPr sz="930" i="1" dirty="0">
                <a:solidFill>
                  <a:srgbClr val="222222"/>
                </a:solidFill>
                <a:latin typeface="Arial"/>
                <a:cs typeface="Arial"/>
              </a:rPr>
              <a:t>1</a:t>
            </a:r>
            <a:r>
              <a:rPr sz="930" dirty="0">
                <a:solidFill>
                  <a:srgbClr val="222222"/>
                </a:solidFill>
                <a:latin typeface="Arial"/>
                <a:cs typeface="Arial"/>
              </a:rPr>
              <a:t>(4),</a:t>
            </a:r>
            <a:r>
              <a:rPr sz="930" spc="-6" dirty="0">
                <a:solidFill>
                  <a:srgbClr val="222222"/>
                </a:solidFill>
                <a:latin typeface="Arial"/>
                <a:cs typeface="Arial"/>
              </a:rPr>
              <a:t> </a:t>
            </a:r>
            <a:r>
              <a:rPr sz="930" dirty="0">
                <a:solidFill>
                  <a:srgbClr val="222222"/>
                </a:solidFill>
                <a:latin typeface="Arial"/>
                <a:cs typeface="Arial"/>
              </a:rPr>
              <a:t>541-551.</a:t>
            </a:r>
            <a:endParaRPr sz="930">
              <a:latin typeface="Arial"/>
              <a:cs typeface="Arial"/>
            </a:endParaRPr>
          </a:p>
          <a:p>
            <a:pPr>
              <a:lnSpc>
                <a:spcPct val="100000"/>
              </a:lnSpc>
            </a:pPr>
            <a:endParaRPr sz="1047">
              <a:latin typeface="Arial"/>
              <a:cs typeface="Arial"/>
            </a:endParaRPr>
          </a:p>
          <a:p>
            <a:pPr marL="29535">
              <a:spcBef>
                <a:spcPts val="913"/>
              </a:spcBef>
            </a:pPr>
            <a:r>
              <a:rPr sz="1105" spc="-17" dirty="0">
                <a:latin typeface="Arial"/>
                <a:cs typeface="Arial"/>
              </a:rPr>
              <a:t>(the</a:t>
            </a:r>
            <a:r>
              <a:rPr sz="1105" spc="-3" dirty="0">
                <a:latin typeface="Arial"/>
                <a:cs typeface="Arial"/>
              </a:rPr>
              <a:t> </a:t>
            </a:r>
            <a:r>
              <a:rPr sz="1105" spc="6" dirty="0">
                <a:latin typeface="Arial"/>
                <a:cs typeface="Arial"/>
              </a:rPr>
              <a:t>origin</a:t>
            </a:r>
            <a:r>
              <a:rPr sz="1105" dirty="0">
                <a:latin typeface="Arial"/>
                <a:cs typeface="Arial"/>
              </a:rPr>
              <a:t> </a:t>
            </a:r>
            <a:r>
              <a:rPr sz="1105" spc="17" dirty="0">
                <a:latin typeface="Arial"/>
                <a:cs typeface="Arial"/>
              </a:rPr>
              <a:t>of</a:t>
            </a:r>
            <a:r>
              <a:rPr sz="1105" dirty="0">
                <a:latin typeface="Arial"/>
                <a:cs typeface="Arial"/>
              </a:rPr>
              <a:t> </a:t>
            </a:r>
            <a:r>
              <a:rPr sz="1105" spc="6" dirty="0">
                <a:latin typeface="Arial"/>
                <a:cs typeface="Arial"/>
              </a:rPr>
              <a:t>Convolutional</a:t>
            </a:r>
            <a:r>
              <a:rPr sz="1105" dirty="0">
                <a:latin typeface="Arial"/>
                <a:cs typeface="Arial"/>
              </a:rPr>
              <a:t> </a:t>
            </a:r>
            <a:r>
              <a:rPr sz="1105" spc="-9" dirty="0">
                <a:latin typeface="Arial"/>
                <a:cs typeface="Arial"/>
              </a:rPr>
              <a:t>Neural</a:t>
            </a:r>
            <a:r>
              <a:rPr sz="1105" dirty="0">
                <a:latin typeface="Arial"/>
                <a:cs typeface="Arial"/>
              </a:rPr>
              <a:t> </a:t>
            </a:r>
            <a:r>
              <a:rPr sz="1105" spc="12" dirty="0">
                <a:latin typeface="Arial"/>
                <a:cs typeface="Arial"/>
              </a:rPr>
              <a:t>Networks</a:t>
            </a:r>
            <a:r>
              <a:rPr sz="1105" spc="-3" dirty="0">
                <a:latin typeface="Arial"/>
                <a:cs typeface="Arial"/>
              </a:rPr>
              <a:t> </a:t>
            </a:r>
            <a:r>
              <a:rPr sz="1105" spc="6" dirty="0">
                <a:latin typeface="Arial"/>
                <a:cs typeface="Arial"/>
              </a:rPr>
              <a:t>and</a:t>
            </a:r>
            <a:r>
              <a:rPr sz="1105" dirty="0">
                <a:latin typeface="Arial"/>
                <a:cs typeface="Arial"/>
              </a:rPr>
              <a:t> </a:t>
            </a:r>
            <a:r>
              <a:rPr sz="1105" spc="-23" dirty="0">
                <a:latin typeface="Arial"/>
                <a:cs typeface="Arial"/>
              </a:rPr>
              <a:t>MNIST)</a:t>
            </a:r>
            <a:endParaRPr sz="1105">
              <a:latin typeface="Arial"/>
              <a:cs typeface="Arial"/>
            </a:endParaRPr>
          </a:p>
        </p:txBody>
      </p:sp>
      <p:pic>
        <p:nvPicPr>
          <p:cNvPr id="5" name="object 5"/>
          <p:cNvPicPr/>
          <p:nvPr/>
        </p:nvPicPr>
        <p:blipFill>
          <a:blip r:embed="rId2" cstate="print"/>
          <a:stretch>
            <a:fillRect/>
          </a:stretch>
        </p:blipFill>
        <p:spPr>
          <a:xfrm>
            <a:off x="5677053" y="2628189"/>
            <a:ext cx="2610904" cy="2359587"/>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29</a:t>
            </a:fld>
            <a:endParaRPr spc="-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509" y="147308"/>
            <a:ext cx="5946307"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2273077" y="810711"/>
            <a:ext cx="5338291" cy="858808"/>
          </a:xfrm>
          <a:prstGeom prst="rect">
            <a:avLst/>
          </a:prstGeom>
        </p:spPr>
        <p:txBody>
          <a:bodyPr vert="horz" wrap="square" lIns="0" tIns="67928" rIns="0" bIns="0" rtlCol="0">
            <a:spAutoFit/>
          </a:bodyPr>
          <a:lstStyle/>
          <a:p>
            <a:pPr marR="1094645" algn="r">
              <a:spcBef>
                <a:spcPts val="534"/>
              </a:spcBef>
            </a:pPr>
            <a:r>
              <a:rPr sz="1395" b="1" spc="-3" dirty="0">
                <a:latin typeface="Arial"/>
                <a:cs typeface="Arial"/>
              </a:rPr>
              <a:t>Frank </a:t>
            </a:r>
            <a:r>
              <a:rPr sz="1395" b="1" spc="3" dirty="0">
                <a:latin typeface="Arial"/>
                <a:cs typeface="Arial"/>
              </a:rPr>
              <a:t>Rosenblatt's</a:t>
            </a:r>
            <a:r>
              <a:rPr sz="1395" b="1" dirty="0">
                <a:latin typeface="Arial"/>
                <a:cs typeface="Arial"/>
              </a:rPr>
              <a:t> Perceptron </a:t>
            </a:r>
            <a:r>
              <a:rPr sz="1395" b="1" spc="-17" dirty="0">
                <a:latin typeface="Arial"/>
                <a:cs typeface="Arial"/>
              </a:rPr>
              <a:t>(1957)</a:t>
            </a:r>
            <a:endParaRPr sz="1395">
              <a:latin typeface="Arial"/>
              <a:cs typeface="Arial"/>
            </a:endParaRPr>
          </a:p>
          <a:p>
            <a:pPr marR="1051081" algn="r">
              <a:spcBef>
                <a:spcPts val="476"/>
              </a:spcBef>
            </a:pPr>
            <a:r>
              <a:rPr sz="1395" spc="-29" dirty="0">
                <a:latin typeface="Arial"/>
                <a:cs typeface="Arial"/>
              </a:rPr>
              <a:t>A</a:t>
            </a:r>
            <a:r>
              <a:rPr sz="1395" dirty="0">
                <a:latin typeface="Arial"/>
                <a:cs typeface="Arial"/>
              </a:rPr>
              <a:t> </a:t>
            </a:r>
            <a:r>
              <a:rPr sz="1395" spc="-3" dirty="0">
                <a:latin typeface="Arial"/>
                <a:cs typeface="Arial"/>
              </a:rPr>
              <a:t>learning</a:t>
            </a:r>
            <a:r>
              <a:rPr sz="1395" dirty="0">
                <a:latin typeface="Arial"/>
                <a:cs typeface="Arial"/>
              </a:rPr>
              <a:t> </a:t>
            </a:r>
            <a:r>
              <a:rPr sz="1395" spc="9" dirty="0">
                <a:latin typeface="Arial"/>
                <a:cs typeface="Arial"/>
              </a:rPr>
              <a:t>algorithm</a:t>
            </a:r>
            <a:r>
              <a:rPr sz="1395" spc="3" dirty="0">
                <a:latin typeface="Arial"/>
                <a:cs typeface="Arial"/>
              </a:rPr>
              <a:t> </a:t>
            </a:r>
            <a:r>
              <a:rPr sz="1395" spc="15" dirty="0">
                <a:latin typeface="Arial"/>
                <a:cs typeface="Arial"/>
              </a:rPr>
              <a:t>for</a:t>
            </a:r>
            <a:r>
              <a:rPr sz="1395" dirty="0">
                <a:latin typeface="Arial"/>
                <a:cs typeface="Arial"/>
              </a:rPr>
              <a:t> </a:t>
            </a:r>
            <a:r>
              <a:rPr sz="1395" spc="6" dirty="0">
                <a:latin typeface="Arial"/>
                <a:cs typeface="Arial"/>
              </a:rPr>
              <a:t>the</a:t>
            </a:r>
            <a:r>
              <a:rPr sz="1395" spc="3" dirty="0">
                <a:latin typeface="Arial"/>
                <a:cs typeface="Arial"/>
              </a:rPr>
              <a:t> </a:t>
            </a:r>
            <a:r>
              <a:rPr sz="1395" spc="-6" dirty="0">
                <a:latin typeface="Arial"/>
                <a:cs typeface="Arial"/>
              </a:rPr>
              <a:t>neuron</a:t>
            </a:r>
            <a:r>
              <a:rPr sz="1395" dirty="0">
                <a:latin typeface="Arial"/>
                <a:cs typeface="Arial"/>
              </a:rPr>
              <a:t> </a:t>
            </a:r>
            <a:r>
              <a:rPr sz="1395" spc="15" dirty="0">
                <a:latin typeface="Arial"/>
                <a:cs typeface="Arial"/>
              </a:rPr>
              <a:t>model</a:t>
            </a:r>
            <a:endParaRPr sz="1395">
              <a:latin typeface="Arial"/>
              <a:cs typeface="Arial"/>
            </a:endParaRPr>
          </a:p>
          <a:p>
            <a:pPr marL="7384">
              <a:spcBef>
                <a:spcPts val="534"/>
              </a:spcBef>
            </a:pPr>
            <a:r>
              <a:rPr sz="756" dirty="0">
                <a:solidFill>
                  <a:srgbClr val="222222"/>
                </a:solidFill>
                <a:latin typeface="Arial"/>
                <a:cs typeface="Arial"/>
              </a:rPr>
              <a:t>Rosenblatt,</a:t>
            </a:r>
            <a:r>
              <a:rPr sz="756" spc="-6" dirty="0">
                <a:solidFill>
                  <a:srgbClr val="222222"/>
                </a:solidFill>
                <a:latin typeface="Arial"/>
                <a:cs typeface="Arial"/>
              </a:rPr>
              <a:t> </a:t>
            </a:r>
            <a:r>
              <a:rPr sz="756" spc="-44" dirty="0">
                <a:solidFill>
                  <a:srgbClr val="222222"/>
                </a:solidFill>
                <a:latin typeface="Arial"/>
                <a:cs typeface="Arial"/>
              </a:rPr>
              <a:t>F.</a:t>
            </a:r>
            <a:r>
              <a:rPr sz="756" spc="-6" dirty="0">
                <a:solidFill>
                  <a:srgbClr val="222222"/>
                </a:solidFill>
                <a:latin typeface="Arial"/>
                <a:cs typeface="Arial"/>
              </a:rPr>
              <a:t> </a:t>
            </a:r>
            <a:r>
              <a:rPr sz="756" dirty="0">
                <a:solidFill>
                  <a:srgbClr val="222222"/>
                </a:solidFill>
                <a:latin typeface="Arial"/>
                <a:cs typeface="Arial"/>
              </a:rPr>
              <a:t>(1957).</a:t>
            </a:r>
            <a:r>
              <a:rPr sz="756" spc="-6" dirty="0">
                <a:solidFill>
                  <a:srgbClr val="222222"/>
                </a:solidFill>
                <a:latin typeface="Arial"/>
                <a:cs typeface="Arial"/>
              </a:rPr>
              <a:t> </a:t>
            </a:r>
            <a:r>
              <a:rPr sz="756" i="1" spc="-3" dirty="0">
                <a:solidFill>
                  <a:srgbClr val="222222"/>
                </a:solidFill>
                <a:latin typeface="Arial"/>
                <a:cs typeface="Arial"/>
              </a:rPr>
              <a:t>The </a:t>
            </a:r>
            <a:r>
              <a:rPr sz="756" i="1" dirty="0">
                <a:solidFill>
                  <a:srgbClr val="222222"/>
                </a:solidFill>
                <a:latin typeface="Arial"/>
                <a:cs typeface="Arial"/>
              </a:rPr>
              <a:t>perceptron,</a:t>
            </a:r>
            <a:r>
              <a:rPr sz="756" i="1" spc="-3" dirty="0">
                <a:solidFill>
                  <a:srgbClr val="222222"/>
                </a:solidFill>
                <a:latin typeface="Arial"/>
                <a:cs typeface="Arial"/>
              </a:rPr>
              <a:t> </a:t>
            </a:r>
            <a:r>
              <a:rPr sz="756" i="1" dirty="0">
                <a:solidFill>
                  <a:srgbClr val="222222"/>
                </a:solidFill>
                <a:latin typeface="Arial"/>
                <a:cs typeface="Arial"/>
              </a:rPr>
              <a:t>a</a:t>
            </a:r>
            <a:r>
              <a:rPr sz="756" i="1" spc="-3" dirty="0">
                <a:solidFill>
                  <a:srgbClr val="222222"/>
                </a:solidFill>
                <a:latin typeface="Arial"/>
                <a:cs typeface="Arial"/>
              </a:rPr>
              <a:t> </a:t>
            </a:r>
            <a:r>
              <a:rPr sz="756" i="1" dirty="0">
                <a:solidFill>
                  <a:srgbClr val="222222"/>
                </a:solidFill>
                <a:latin typeface="Arial"/>
                <a:cs typeface="Arial"/>
              </a:rPr>
              <a:t>perceiving</a:t>
            </a:r>
            <a:r>
              <a:rPr sz="756" i="1" spc="-3" dirty="0">
                <a:solidFill>
                  <a:srgbClr val="222222"/>
                </a:solidFill>
                <a:latin typeface="Arial"/>
                <a:cs typeface="Arial"/>
              </a:rPr>
              <a:t> </a:t>
            </a:r>
            <a:r>
              <a:rPr sz="756" i="1" dirty="0">
                <a:solidFill>
                  <a:srgbClr val="222222"/>
                </a:solidFill>
                <a:latin typeface="Arial"/>
                <a:cs typeface="Arial"/>
              </a:rPr>
              <a:t>and</a:t>
            </a:r>
            <a:r>
              <a:rPr sz="756" i="1" spc="-3" dirty="0">
                <a:solidFill>
                  <a:srgbClr val="222222"/>
                </a:solidFill>
                <a:latin typeface="Arial"/>
                <a:cs typeface="Arial"/>
              </a:rPr>
              <a:t> </a:t>
            </a:r>
            <a:r>
              <a:rPr sz="756" i="1" dirty="0">
                <a:solidFill>
                  <a:srgbClr val="222222"/>
                </a:solidFill>
                <a:latin typeface="Arial"/>
                <a:cs typeface="Arial"/>
              </a:rPr>
              <a:t>recognizing automaton</a:t>
            </a:r>
            <a:r>
              <a:rPr sz="756" i="1" spc="-3" dirty="0">
                <a:solidFill>
                  <a:srgbClr val="222222"/>
                </a:solidFill>
                <a:latin typeface="Arial"/>
                <a:cs typeface="Arial"/>
              </a:rPr>
              <a:t> </a:t>
            </a:r>
            <a:r>
              <a:rPr sz="756" i="1" dirty="0">
                <a:solidFill>
                  <a:srgbClr val="222222"/>
                </a:solidFill>
                <a:latin typeface="Arial"/>
                <a:cs typeface="Arial"/>
              </a:rPr>
              <a:t>Project</a:t>
            </a:r>
            <a:r>
              <a:rPr sz="756" i="1" spc="-6" dirty="0">
                <a:solidFill>
                  <a:srgbClr val="222222"/>
                </a:solidFill>
                <a:latin typeface="Arial"/>
                <a:cs typeface="Arial"/>
              </a:rPr>
              <a:t> </a:t>
            </a:r>
            <a:r>
              <a:rPr sz="756" i="1" spc="-3" dirty="0">
                <a:solidFill>
                  <a:srgbClr val="222222"/>
                </a:solidFill>
                <a:latin typeface="Arial"/>
                <a:cs typeface="Arial"/>
              </a:rPr>
              <a:t>Para</a:t>
            </a:r>
            <a:r>
              <a:rPr sz="756" spc="-3" dirty="0">
                <a:solidFill>
                  <a:srgbClr val="222222"/>
                </a:solidFill>
                <a:latin typeface="Arial"/>
                <a:cs typeface="Arial"/>
              </a:rPr>
              <a:t>.</a:t>
            </a:r>
            <a:r>
              <a:rPr sz="756" spc="-6" dirty="0">
                <a:solidFill>
                  <a:srgbClr val="222222"/>
                </a:solidFill>
                <a:latin typeface="Arial"/>
                <a:cs typeface="Arial"/>
              </a:rPr>
              <a:t> </a:t>
            </a:r>
            <a:r>
              <a:rPr sz="756" dirty="0">
                <a:solidFill>
                  <a:srgbClr val="222222"/>
                </a:solidFill>
                <a:latin typeface="Arial"/>
                <a:cs typeface="Arial"/>
              </a:rPr>
              <a:t>Cornell</a:t>
            </a:r>
            <a:r>
              <a:rPr sz="756" spc="-44" dirty="0">
                <a:solidFill>
                  <a:srgbClr val="222222"/>
                </a:solidFill>
                <a:latin typeface="Arial"/>
                <a:cs typeface="Arial"/>
              </a:rPr>
              <a:t> </a:t>
            </a:r>
            <a:r>
              <a:rPr sz="756" dirty="0">
                <a:solidFill>
                  <a:srgbClr val="222222"/>
                </a:solidFill>
                <a:latin typeface="Arial"/>
                <a:cs typeface="Arial"/>
              </a:rPr>
              <a:t>Aeronautical</a:t>
            </a:r>
            <a:r>
              <a:rPr sz="756" spc="-3" dirty="0">
                <a:solidFill>
                  <a:srgbClr val="222222"/>
                </a:solidFill>
                <a:latin typeface="Arial"/>
                <a:cs typeface="Arial"/>
              </a:rPr>
              <a:t> </a:t>
            </a:r>
            <a:r>
              <a:rPr sz="756" spc="-6" dirty="0">
                <a:solidFill>
                  <a:srgbClr val="222222"/>
                </a:solidFill>
                <a:latin typeface="Arial"/>
                <a:cs typeface="Arial"/>
              </a:rPr>
              <a:t>Laboratory.</a:t>
            </a:r>
            <a:endParaRPr sz="756">
              <a:latin typeface="Arial"/>
              <a:cs typeface="Arial"/>
            </a:endParaRPr>
          </a:p>
        </p:txBody>
      </p:sp>
      <p:sp>
        <p:nvSpPr>
          <p:cNvPr id="4" name="object 4"/>
          <p:cNvSpPr txBox="1"/>
          <p:nvPr/>
        </p:nvSpPr>
        <p:spPr>
          <a:xfrm>
            <a:off x="1793147" y="1994688"/>
            <a:ext cx="4297214" cy="790710"/>
          </a:xfrm>
          <a:prstGeom prst="rect">
            <a:avLst/>
          </a:prstGeom>
        </p:spPr>
        <p:txBody>
          <a:bodyPr vert="horz" wrap="square" lIns="0" tIns="109645" rIns="0" bIns="0" rtlCol="0">
            <a:spAutoFit/>
          </a:bodyPr>
          <a:lstStyle/>
          <a:p>
            <a:pPr marL="14768">
              <a:spcBef>
                <a:spcPts val="863"/>
              </a:spcBef>
            </a:pPr>
            <a:r>
              <a:rPr sz="1163" dirty="0">
                <a:latin typeface="Arial"/>
                <a:cs typeface="Arial"/>
              </a:rPr>
              <a:t>Inspired</a:t>
            </a:r>
            <a:r>
              <a:rPr sz="1163" spc="-17" dirty="0">
                <a:latin typeface="Arial"/>
                <a:cs typeface="Arial"/>
              </a:rPr>
              <a:t> </a:t>
            </a:r>
            <a:r>
              <a:rPr sz="1163" spc="20" dirty="0">
                <a:latin typeface="Arial"/>
                <a:cs typeface="Arial"/>
              </a:rPr>
              <a:t>by</a:t>
            </a:r>
            <a:endParaRPr sz="1163">
              <a:latin typeface="Arial"/>
              <a:cs typeface="Arial"/>
            </a:endParaRPr>
          </a:p>
          <a:p>
            <a:pPr marL="7384" marR="2954">
              <a:lnSpc>
                <a:spcPts val="872"/>
              </a:lnSpc>
              <a:spcBef>
                <a:spcPts val="581"/>
              </a:spcBef>
            </a:pPr>
            <a:r>
              <a:rPr sz="756" dirty="0">
                <a:solidFill>
                  <a:srgbClr val="222222"/>
                </a:solidFill>
                <a:latin typeface="Arial"/>
                <a:cs typeface="Arial"/>
              </a:rPr>
              <a:t>McCulloch,</a:t>
            </a:r>
            <a:r>
              <a:rPr sz="756" spc="-6"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spc="-3" dirty="0">
                <a:solidFill>
                  <a:srgbClr val="222222"/>
                </a:solidFill>
                <a:latin typeface="Arial"/>
                <a:cs typeface="Arial"/>
              </a:rPr>
              <a:t>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dirty="0">
                <a:solidFill>
                  <a:srgbClr val="222222"/>
                </a:solidFill>
                <a:latin typeface="Arial"/>
                <a:cs typeface="Arial"/>
              </a:rPr>
              <a:t>(1943).</a:t>
            </a:r>
            <a:r>
              <a:rPr sz="756" spc="-47"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6" dirty="0">
                <a:solidFill>
                  <a:srgbClr val="222222"/>
                </a:solidFill>
                <a:latin typeface="Arial"/>
                <a:cs typeface="Arial"/>
              </a:rPr>
              <a:t> </a:t>
            </a:r>
            <a:r>
              <a:rPr sz="756" dirty="0">
                <a:solidFill>
                  <a:srgbClr val="222222"/>
                </a:solidFill>
                <a:latin typeface="Arial"/>
                <a:cs typeface="Arial"/>
              </a:rPr>
              <a:t>the ideas</a:t>
            </a:r>
            <a:r>
              <a:rPr sz="756" spc="-3" dirty="0">
                <a:solidFill>
                  <a:srgbClr val="222222"/>
                </a:solidFill>
                <a:latin typeface="Arial"/>
                <a:cs typeface="Arial"/>
              </a:rPr>
              <a:t> </a:t>
            </a:r>
            <a:r>
              <a:rPr sz="756" dirty="0">
                <a:solidFill>
                  <a:srgbClr val="222222"/>
                </a:solidFill>
                <a:latin typeface="Arial"/>
                <a:cs typeface="Arial"/>
              </a:rPr>
              <a:t>immanent</a:t>
            </a:r>
            <a:r>
              <a:rPr sz="756" spc="-6"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dirty="0">
                <a:solidFill>
                  <a:srgbClr val="222222"/>
                </a:solidFill>
                <a:latin typeface="Arial"/>
                <a:cs typeface="Arial"/>
              </a:rPr>
              <a:t>The </a:t>
            </a:r>
            <a:r>
              <a:rPr sz="756" i="1" spc="-203" dirty="0">
                <a:solidFill>
                  <a:srgbClr val="222222"/>
                </a:solidFill>
                <a:latin typeface="Arial"/>
                <a:cs typeface="Arial"/>
              </a:rPr>
              <a:t> </a:t>
            </a:r>
            <a:r>
              <a:rPr sz="756" i="1" dirty="0">
                <a:solidFill>
                  <a:srgbClr val="222222"/>
                </a:solidFill>
                <a:latin typeface="Arial"/>
                <a:cs typeface="Arial"/>
              </a:rPr>
              <a:t>bulletin</a:t>
            </a:r>
            <a:r>
              <a:rPr sz="756" i="1" spc="-3" dirty="0">
                <a:solidFill>
                  <a:srgbClr val="222222"/>
                </a:solidFill>
                <a:latin typeface="Arial"/>
                <a:cs typeface="Arial"/>
              </a:rPr>
              <a:t> </a:t>
            </a:r>
            <a:r>
              <a:rPr sz="756" i="1" dirty="0">
                <a:solidFill>
                  <a:srgbClr val="222222"/>
                </a:solidFill>
                <a:latin typeface="Arial"/>
                <a:cs typeface="Arial"/>
              </a:rPr>
              <a:t>of</a:t>
            </a:r>
            <a:r>
              <a:rPr sz="756" i="1" spc="-3" dirty="0">
                <a:solidFill>
                  <a:srgbClr val="222222"/>
                </a:solidFill>
                <a:latin typeface="Arial"/>
                <a:cs typeface="Arial"/>
              </a:rPr>
              <a:t> </a:t>
            </a:r>
            <a:r>
              <a:rPr sz="756" i="1" dirty="0">
                <a:solidFill>
                  <a:srgbClr val="222222"/>
                </a:solidFill>
                <a:latin typeface="Arial"/>
                <a:cs typeface="Arial"/>
              </a:rPr>
              <a:t>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a:p>
            <a:pPr marL="14768">
              <a:spcBef>
                <a:spcPts val="581"/>
              </a:spcBef>
            </a:pPr>
            <a:r>
              <a:rPr sz="756" dirty="0">
                <a:solidFill>
                  <a:srgbClr val="222222"/>
                </a:solidFill>
                <a:latin typeface="Arial"/>
                <a:cs typeface="Arial"/>
              </a:rPr>
              <a:t>Hebb,</a:t>
            </a:r>
            <a:r>
              <a:rPr sz="756" spc="-9" dirty="0">
                <a:solidFill>
                  <a:srgbClr val="222222"/>
                </a:solidFill>
                <a:latin typeface="Arial"/>
                <a:cs typeface="Arial"/>
              </a:rPr>
              <a:t> </a:t>
            </a:r>
            <a:r>
              <a:rPr sz="756" dirty="0">
                <a:solidFill>
                  <a:srgbClr val="222222"/>
                </a:solidFill>
                <a:latin typeface="Arial"/>
                <a:cs typeface="Arial"/>
              </a:rPr>
              <a:t>D.</a:t>
            </a:r>
            <a:r>
              <a:rPr sz="756" spc="-6" dirty="0">
                <a:solidFill>
                  <a:srgbClr val="222222"/>
                </a:solidFill>
                <a:latin typeface="Arial"/>
                <a:cs typeface="Arial"/>
              </a:rPr>
              <a:t> </a:t>
            </a:r>
            <a:r>
              <a:rPr sz="756" dirty="0">
                <a:solidFill>
                  <a:srgbClr val="222222"/>
                </a:solidFill>
                <a:latin typeface="Arial"/>
                <a:cs typeface="Arial"/>
              </a:rPr>
              <a:t>O.</a:t>
            </a:r>
            <a:r>
              <a:rPr sz="756" spc="-6" dirty="0">
                <a:solidFill>
                  <a:srgbClr val="222222"/>
                </a:solidFill>
                <a:latin typeface="Arial"/>
                <a:cs typeface="Arial"/>
              </a:rPr>
              <a:t> </a:t>
            </a:r>
            <a:r>
              <a:rPr sz="756" dirty="0">
                <a:solidFill>
                  <a:srgbClr val="222222"/>
                </a:solidFill>
                <a:latin typeface="Arial"/>
                <a:cs typeface="Arial"/>
              </a:rPr>
              <a:t>(1949).</a:t>
            </a:r>
            <a:r>
              <a:rPr sz="756" spc="-20" dirty="0">
                <a:solidFill>
                  <a:srgbClr val="222222"/>
                </a:solidFill>
                <a:latin typeface="Arial"/>
                <a:cs typeface="Arial"/>
              </a:rPr>
              <a:t> </a:t>
            </a:r>
            <a:r>
              <a:rPr sz="756" spc="-3" dirty="0">
                <a:solidFill>
                  <a:srgbClr val="222222"/>
                </a:solidFill>
                <a:latin typeface="Arial"/>
                <a:cs typeface="Arial"/>
              </a:rPr>
              <a:t>The </a:t>
            </a:r>
            <a:r>
              <a:rPr sz="756" dirty="0">
                <a:solidFill>
                  <a:srgbClr val="222222"/>
                </a:solidFill>
                <a:latin typeface="Arial"/>
                <a:cs typeface="Arial"/>
              </a:rPr>
              <a:t>organization</a:t>
            </a:r>
            <a:r>
              <a:rPr sz="756" spc="-3" dirty="0">
                <a:solidFill>
                  <a:srgbClr val="222222"/>
                </a:solidFill>
                <a:latin typeface="Arial"/>
                <a:cs typeface="Arial"/>
              </a:rPr>
              <a:t> </a:t>
            </a:r>
            <a:r>
              <a:rPr sz="756" dirty="0">
                <a:solidFill>
                  <a:srgbClr val="222222"/>
                </a:solidFill>
                <a:latin typeface="Arial"/>
                <a:cs typeface="Arial"/>
              </a:rPr>
              <a:t>of</a:t>
            </a:r>
            <a:r>
              <a:rPr sz="756" spc="-9" dirty="0">
                <a:solidFill>
                  <a:srgbClr val="222222"/>
                </a:solidFill>
                <a:latin typeface="Arial"/>
                <a:cs typeface="Arial"/>
              </a:rPr>
              <a:t> </a:t>
            </a:r>
            <a:r>
              <a:rPr sz="756" spc="-6" dirty="0">
                <a:solidFill>
                  <a:srgbClr val="222222"/>
                </a:solidFill>
                <a:latin typeface="Arial"/>
                <a:cs typeface="Arial"/>
              </a:rPr>
              <a:t>behavior.</a:t>
            </a:r>
            <a:r>
              <a:rPr sz="756" spc="-47" dirty="0">
                <a:solidFill>
                  <a:srgbClr val="222222"/>
                </a:solidFill>
                <a:latin typeface="Arial"/>
                <a:cs typeface="Arial"/>
              </a:rPr>
              <a:t> </a:t>
            </a:r>
            <a:r>
              <a:rPr sz="756" dirty="0">
                <a:solidFill>
                  <a:srgbClr val="222222"/>
                </a:solidFill>
                <a:latin typeface="Arial"/>
                <a:cs typeface="Arial"/>
              </a:rPr>
              <a:t>A</a:t>
            </a:r>
            <a:r>
              <a:rPr sz="756" spc="-47" dirty="0">
                <a:solidFill>
                  <a:srgbClr val="222222"/>
                </a:solidFill>
                <a:latin typeface="Arial"/>
                <a:cs typeface="Arial"/>
              </a:rPr>
              <a:t> </a:t>
            </a:r>
            <a:r>
              <a:rPr sz="756" dirty="0">
                <a:solidFill>
                  <a:srgbClr val="222222"/>
                </a:solidFill>
                <a:latin typeface="Arial"/>
                <a:cs typeface="Arial"/>
              </a:rPr>
              <a:t>neuropsychological</a:t>
            </a:r>
            <a:r>
              <a:rPr sz="756" spc="-3" dirty="0">
                <a:solidFill>
                  <a:srgbClr val="222222"/>
                </a:solidFill>
                <a:latin typeface="Arial"/>
                <a:cs typeface="Arial"/>
              </a:rPr>
              <a:t> </a:t>
            </a:r>
            <a:r>
              <a:rPr sz="756" spc="-9" dirty="0">
                <a:solidFill>
                  <a:srgbClr val="222222"/>
                </a:solidFill>
                <a:latin typeface="Arial"/>
                <a:cs typeface="Arial"/>
              </a:rPr>
              <a:t>theory.</a:t>
            </a:r>
            <a:endParaRPr sz="756">
              <a:latin typeface="Arial"/>
              <a:cs typeface="Arial"/>
            </a:endParaRPr>
          </a:p>
        </p:txBody>
      </p:sp>
      <p:pic>
        <p:nvPicPr>
          <p:cNvPr id="5" name="object 5"/>
          <p:cNvPicPr/>
          <p:nvPr/>
        </p:nvPicPr>
        <p:blipFill>
          <a:blip r:embed="rId2" cstate="print"/>
          <a:stretch>
            <a:fillRect/>
          </a:stretch>
        </p:blipFill>
        <p:spPr>
          <a:xfrm>
            <a:off x="1707498" y="3495785"/>
            <a:ext cx="3580930" cy="1577847"/>
          </a:xfrm>
          <a:prstGeom prst="rect">
            <a:avLst/>
          </a:prstGeom>
        </p:spPr>
      </p:pic>
      <p:sp>
        <p:nvSpPr>
          <p:cNvPr id="6" name="object 6"/>
          <p:cNvSpPr txBox="1"/>
          <p:nvPr/>
        </p:nvSpPr>
        <p:spPr>
          <a:xfrm>
            <a:off x="6415236" y="4201228"/>
            <a:ext cx="1254462" cy="476576"/>
          </a:xfrm>
          <a:prstGeom prst="rect">
            <a:avLst/>
          </a:prstGeom>
        </p:spPr>
        <p:txBody>
          <a:bodyPr vert="horz" wrap="square" lIns="0" tIns="14767" rIns="0" bIns="0" rtlCol="0">
            <a:spAutoFit/>
          </a:bodyPr>
          <a:lstStyle/>
          <a:p>
            <a:pPr marL="7384" marR="2954">
              <a:lnSpc>
                <a:spcPts val="872"/>
              </a:lnSpc>
              <a:spcBef>
                <a:spcPts val="116"/>
              </a:spcBef>
            </a:pPr>
            <a:r>
              <a:rPr sz="756" spc="-3" dirty="0">
                <a:latin typeface="Arial"/>
                <a:cs typeface="Arial"/>
              </a:rPr>
              <a:t>Image </a:t>
            </a:r>
            <a:r>
              <a:rPr sz="756" dirty="0">
                <a:latin typeface="Arial"/>
                <a:cs typeface="Arial"/>
              </a:rPr>
              <a:t>source: </a:t>
            </a:r>
            <a:r>
              <a:rPr sz="756" spc="3" dirty="0">
                <a:latin typeface="Arial"/>
                <a:cs typeface="Arial"/>
              </a:rPr>
              <a:t> </a:t>
            </a:r>
            <a:r>
              <a:rPr sz="756" spc="9" dirty="0">
                <a:latin typeface="Arial"/>
                <a:cs typeface="Arial"/>
              </a:rPr>
              <a:t>https://en.wikipedia.o</a:t>
            </a:r>
            <a:r>
              <a:rPr sz="756" spc="-17" dirty="0">
                <a:latin typeface="Arial"/>
                <a:cs typeface="Arial"/>
              </a:rPr>
              <a:t>r</a:t>
            </a:r>
            <a:r>
              <a:rPr sz="756" spc="17" dirty="0">
                <a:latin typeface="Arial"/>
                <a:cs typeface="Arial"/>
              </a:rPr>
              <a:t>g/wiki/  </a:t>
            </a:r>
            <a:r>
              <a:rPr sz="756" spc="6" dirty="0">
                <a:latin typeface="Arial"/>
                <a:cs typeface="Arial"/>
              </a:rPr>
              <a:t>Perceptron#/media/ </a:t>
            </a:r>
            <a:r>
              <a:rPr sz="756" spc="9" dirty="0">
                <a:latin typeface="Arial"/>
                <a:cs typeface="Arial"/>
              </a:rPr>
              <a:t> </a:t>
            </a:r>
            <a:r>
              <a:rPr sz="756" spc="-3" dirty="0">
                <a:latin typeface="Arial"/>
                <a:cs typeface="Arial"/>
              </a:rPr>
              <a:t>File:Mark_I_perceptron.jpeg</a:t>
            </a:r>
            <a:endParaRPr sz="756">
              <a:latin typeface="Arial"/>
              <a:cs typeface="Arial"/>
            </a:endParaRPr>
          </a:p>
        </p:txBody>
      </p:sp>
      <p:pic>
        <p:nvPicPr>
          <p:cNvPr id="7" name="object 7"/>
          <p:cNvPicPr/>
          <p:nvPr/>
        </p:nvPicPr>
        <p:blipFill>
          <a:blip r:embed="rId3" cstate="print"/>
          <a:stretch>
            <a:fillRect/>
          </a:stretch>
        </p:blipFill>
        <p:spPr>
          <a:xfrm>
            <a:off x="6400440" y="2172328"/>
            <a:ext cx="1624376" cy="1993553"/>
          </a:xfrm>
          <a:prstGeom prst="rect">
            <a:avLst/>
          </a:prstGeom>
        </p:spPr>
      </p:pic>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a:t>
            </a:fld>
            <a:endParaRPr spc="-3"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918668" y="930325"/>
            <a:ext cx="5995425" cy="621470"/>
          </a:xfrm>
          <a:prstGeom prst="rect">
            <a:avLst/>
          </a:prstGeom>
        </p:spPr>
        <p:txBody>
          <a:bodyPr vert="horz" wrap="square" lIns="0" tIns="7384" rIns="0" bIns="0" rtlCol="0">
            <a:spAutoFit/>
          </a:bodyPr>
          <a:lstStyle/>
          <a:p>
            <a:pPr marL="7384">
              <a:spcBef>
                <a:spcPts val="58"/>
              </a:spcBef>
            </a:pPr>
            <a:r>
              <a:rPr sz="1686" spc="-6" dirty="0">
                <a:latin typeface="Arial"/>
                <a:cs typeface="Arial"/>
              </a:rPr>
              <a:t>Recurrent</a:t>
            </a:r>
            <a:r>
              <a:rPr sz="1686" dirty="0">
                <a:latin typeface="Arial"/>
                <a:cs typeface="Arial"/>
              </a:rPr>
              <a:t> </a:t>
            </a:r>
            <a:r>
              <a:rPr sz="1686" spc="-12" dirty="0">
                <a:latin typeface="Arial"/>
                <a:cs typeface="Arial"/>
              </a:rPr>
              <a:t>Neural</a:t>
            </a:r>
            <a:r>
              <a:rPr sz="1686" dirty="0">
                <a:latin typeface="Arial"/>
                <a:cs typeface="Arial"/>
              </a:rPr>
              <a:t> </a:t>
            </a:r>
            <a:r>
              <a:rPr sz="1686" spc="17" dirty="0">
                <a:latin typeface="Arial"/>
                <a:cs typeface="Arial"/>
              </a:rPr>
              <a:t>Networks</a:t>
            </a:r>
            <a:r>
              <a:rPr sz="1686" dirty="0">
                <a:latin typeface="Arial"/>
                <a:cs typeface="Arial"/>
              </a:rPr>
              <a:t> </a:t>
            </a:r>
            <a:r>
              <a:rPr sz="1686" spc="9" dirty="0">
                <a:latin typeface="Arial"/>
                <a:cs typeface="Arial"/>
              </a:rPr>
              <a:t>and</a:t>
            </a:r>
            <a:r>
              <a:rPr sz="1686" spc="3" dirty="0">
                <a:latin typeface="Arial"/>
                <a:cs typeface="Arial"/>
              </a:rPr>
              <a:t> </a:t>
            </a:r>
            <a:r>
              <a:rPr sz="1686" spc="17" dirty="0">
                <a:latin typeface="Arial"/>
                <a:cs typeface="Arial"/>
              </a:rPr>
              <a:t>Backpropagation</a:t>
            </a:r>
            <a:r>
              <a:rPr sz="1686" dirty="0">
                <a:latin typeface="Arial"/>
                <a:cs typeface="Arial"/>
              </a:rPr>
              <a:t> </a:t>
            </a:r>
            <a:r>
              <a:rPr sz="1686" spc="12" dirty="0">
                <a:latin typeface="Arial"/>
                <a:cs typeface="Arial"/>
              </a:rPr>
              <a:t>through</a:t>
            </a:r>
            <a:r>
              <a:rPr sz="1686" dirty="0">
                <a:latin typeface="Arial"/>
                <a:cs typeface="Arial"/>
              </a:rPr>
              <a:t> </a:t>
            </a:r>
            <a:r>
              <a:rPr sz="1686" spc="15" dirty="0">
                <a:latin typeface="Arial"/>
                <a:cs typeface="Arial"/>
              </a:rPr>
              <a:t>time</a:t>
            </a:r>
            <a:endParaRPr sz="1686">
              <a:latin typeface="Arial"/>
              <a:cs typeface="Arial"/>
            </a:endParaRPr>
          </a:p>
          <a:p>
            <a:pPr marL="7384">
              <a:spcBef>
                <a:spcPts val="1291"/>
              </a:spcBef>
            </a:pPr>
            <a:r>
              <a:rPr sz="1221" spc="-3" dirty="0">
                <a:latin typeface="Arial"/>
                <a:cs typeface="Arial"/>
              </a:rPr>
              <a:t>Some</a:t>
            </a:r>
            <a:r>
              <a:rPr sz="1221" dirty="0">
                <a:latin typeface="Arial"/>
                <a:cs typeface="Arial"/>
              </a:rPr>
              <a:t> </a:t>
            </a:r>
            <a:r>
              <a:rPr sz="1221" spc="9" dirty="0">
                <a:latin typeface="Arial"/>
                <a:cs typeface="Arial"/>
              </a:rPr>
              <a:t>time</a:t>
            </a:r>
            <a:r>
              <a:rPr sz="1221" spc="3" dirty="0">
                <a:latin typeface="Arial"/>
                <a:cs typeface="Arial"/>
              </a:rPr>
              <a:t> </a:t>
            </a:r>
            <a:r>
              <a:rPr sz="1221" spc="6" dirty="0">
                <a:latin typeface="Arial"/>
                <a:cs typeface="Arial"/>
              </a:rPr>
              <a:t>created</a:t>
            </a:r>
            <a:r>
              <a:rPr sz="1221" spc="3" dirty="0">
                <a:latin typeface="Arial"/>
                <a:cs typeface="Arial"/>
              </a:rPr>
              <a:t> </a:t>
            </a:r>
            <a:r>
              <a:rPr sz="1221" spc="-3" dirty="0">
                <a:latin typeface="Arial"/>
                <a:cs typeface="Arial"/>
              </a:rPr>
              <a:t>in</a:t>
            </a:r>
            <a:r>
              <a:rPr sz="1221" dirty="0">
                <a:latin typeface="Arial"/>
                <a:cs typeface="Arial"/>
              </a:rPr>
              <a:t> </a:t>
            </a:r>
            <a:r>
              <a:rPr sz="1221" spc="6" dirty="0">
                <a:latin typeface="Arial"/>
                <a:cs typeface="Arial"/>
              </a:rPr>
              <a:t>the</a:t>
            </a:r>
            <a:r>
              <a:rPr sz="1221" spc="3" dirty="0">
                <a:latin typeface="Arial"/>
                <a:cs typeface="Arial"/>
              </a:rPr>
              <a:t> </a:t>
            </a:r>
            <a:r>
              <a:rPr sz="1221" spc="17" dirty="0">
                <a:latin typeface="Arial"/>
                <a:cs typeface="Arial"/>
              </a:rPr>
              <a:t>1980's</a:t>
            </a:r>
            <a:r>
              <a:rPr sz="1221" spc="3" dirty="0">
                <a:latin typeface="Arial"/>
                <a:cs typeface="Arial"/>
              </a:rPr>
              <a:t> </a:t>
            </a:r>
            <a:r>
              <a:rPr sz="1221" spc="6" dirty="0">
                <a:latin typeface="Arial"/>
                <a:cs typeface="Arial"/>
              </a:rPr>
              <a:t>based</a:t>
            </a:r>
            <a:r>
              <a:rPr sz="1221" spc="3" dirty="0">
                <a:latin typeface="Arial"/>
                <a:cs typeface="Arial"/>
              </a:rPr>
              <a:t> </a:t>
            </a:r>
            <a:r>
              <a:rPr sz="1221" spc="9" dirty="0">
                <a:latin typeface="Arial"/>
                <a:cs typeface="Arial"/>
              </a:rPr>
              <a:t>on</a:t>
            </a:r>
            <a:r>
              <a:rPr sz="1221" dirty="0">
                <a:latin typeface="Arial"/>
                <a:cs typeface="Arial"/>
              </a:rPr>
              <a:t> </a:t>
            </a:r>
            <a:r>
              <a:rPr sz="1221" spc="6" dirty="0">
                <a:latin typeface="Arial"/>
                <a:cs typeface="Arial"/>
              </a:rPr>
              <a:t>Rumelhart's</a:t>
            </a:r>
            <a:r>
              <a:rPr sz="1221" spc="3" dirty="0">
                <a:latin typeface="Arial"/>
                <a:cs typeface="Arial"/>
              </a:rPr>
              <a:t> </a:t>
            </a:r>
            <a:r>
              <a:rPr sz="1221" spc="20" dirty="0">
                <a:latin typeface="Arial"/>
                <a:cs typeface="Arial"/>
              </a:rPr>
              <a:t>work</a:t>
            </a:r>
            <a:endParaRPr sz="1221">
              <a:latin typeface="Arial"/>
              <a:cs typeface="Arial"/>
            </a:endParaRPr>
          </a:p>
        </p:txBody>
      </p:sp>
      <p:pic>
        <p:nvPicPr>
          <p:cNvPr id="4" name="object 4"/>
          <p:cNvPicPr/>
          <p:nvPr/>
        </p:nvPicPr>
        <p:blipFill>
          <a:blip r:embed="rId2" cstate="print"/>
          <a:stretch>
            <a:fillRect/>
          </a:stretch>
        </p:blipFill>
        <p:spPr>
          <a:xfrm>
            <a:off x="6938065" y="1376129"/>
            <a:ext cx="1625855" cy="1603734"/>
          </a:xfrm>
          <a:prstGeom prst="rect">
            <a:avLst/>
          </a:prstGeom>
        </p:spPr>
      </p:pic>
      <p:sp>
        <p:nvSpPr>
          <p:cNvPr id="5" name="object 5"/>
          <p:cNvSpPr txBox="1"/>
          <p:nvPr/>
        </p:nvSpPr>
        <p:spPr>
          <a:xfrm>
            <a:off x="1756230" y="2694988"/>
            <a:ext cx="6553620" cy="1975431"/>
          </a:xfrm>
          <a:prstGeom prst="rect">
            <a:avLst/>
          </a:prstGeom>
        </p:spPr>
        <p:txBody>
          <a:bodyPr vert="horz" wrap="square" lIns="0" tIns="7384" rIns="0" bIns="0" rtlCol="0">
            <a:spAutoFit/>
          </a:bodyPr>
          <a:lstStyle/>
          <a:p>
            <a:pPr marL="14768" algn="just">
              <a:spcBef>
                <a:spcPts val="58"/>
              </a:spcBef>
            </a:pPr>
            <a:r>
              <a:rPr sz="1686" spc="9" dirty="0">
                <a:latin typeface="Arial"/>
                <a:cs typeface="Arial"/>
              </a:rPr>
              <a:t>New</a:t>
            </a:r>
            <a:r>
              <a:rPr sz="1686" dirty="0">
                <a:latin typeface="Arial"/>
                <a:cs typeface="Arial"/>
              </a:rPr>
              <a:t> </a:t>
            </a:r>
            <a:r>
              <a:rPr sz="1686" spc="12" dirty="0">
                <a:latin typeface="Arial"/>
                <a:cs typeface="Arial"/>
              </a:rPr>
              <a:t>problems:</a:t>
            </a:r>
            <a:r>
              <a:rPr sz="1686" spc="3" dirty="0">
                <a:latin typeface="Arial"/>
                <a:cs typeface="Arial"/>
              </a:rPr>
              <a:t> </a:t>
            </a:r>
            <a:r>
              <a:rPr sz="1686" spc="-3" dirty="0">
                <a:latin typeface="Arial"/>
                <a:cs typeface="Arial"/>
              </a:rPr>
              <a:t>vanishing</a:t>
            </a:r>
            <a:r>
              <a:rPr sz="1686" spc="3" dirty="0">
                <a:latin typeface="Arial"/>
                <a:cs typeface="Arial"/>
              </a:rPr>
              <a:t> </a:t>
            </a:r>
            <a:r>
              <a:rPr sz="1686" spc="9" dirty="0">
                <a:latin typeface="Arial"/>
                <a:cs typeface="Arial"/>
              </a:rPr>
              <a:t>and</a:t>
            </a:r>
            <a:r>
              <a:rPr sz="1686" dirty="0">
                <a:latin typeface="Arial"/>
                <a:cs typeface="Arial"/>
              </a:rPr>
              <a:t> </a:t>
            </a:r>
            <a:r>
              <a:rPr sz="1686" spc="17" dirty="0">
                <a:latin typeface="Arial"/>
                <a:cs typeface="Arial"/>
              </a:rPr>
              <a:t>exploding</a:t>
            </a:r>
            <a:r>
              <a:rPr sz="1686" spc="3" dirty="0">
                <a:latin typeface="Arial"/>
                <a:cs typeface="Arial"/>
              </a:rPr>
              <a:t> </a:t>
            </a:r>
            <a:r>
              <a:rPr sz="1686" spc="6" dirty="0">
                <a:latin typeface="Arial"/>
                <a:cs typeface="Arial"/>
              </a:rPr>
              <a:t>gradients!</a:t>
            </a:r>
            <a:endParaRPr sz="1686">
              <a:latin typeface="Arial"/>
              <a:cs typeface="Arial"/>
            </a:endParaRPr>
          </a:p>
          <a:p>
            <a:pPr marL="22151" marR="724349" algn="just">
              <a:lnSpc>
                <a:spcPts val="1454"/>
              </a:lnSpc>
              <a:spcBef>
                <a:spcPts val="1407"/>
              </a:spcBef>
            </a:pPr>
            <a:r>
              <a:rPr sz="1221" spc="-3" dirty="0">
                <a:latin typeface="Arial"/>
                <a:cs typeface="Arial"/>
              </a:rPr>
              <a:t>Schmidhuber, Jürgen </a:t>
            </a:r>
            <a:r>
              <a:rPr sz="1221" spc="-26" dirty="0">
                <a:latin typeface="Arial"/>
                <a:cs typeface="Arial"/>
              </a:rPr>
              <a:t>(1993). </a:t>
            </a:r>
            <a:r>
              <a:rPr sz="1221" i="1" spc="3" dirty="0">
                <a:latin typeface="Arial"/>
                <a:cs typeface="Arial"/>
              </a:rPr>
              <a:t>Habilitation </a:t>
            </a:r>
            <a:r>
              <a:rPr sz="1221" i="1" spc="-6" dirty="0">
                <a:latin typeface="Arial"/>
                <a:cs typeface="Arial"/>
              </a:rPr>
              <a:t>thesis: System </a:t>
            </a:r>
            <a:r>
              <a:rPr sz="1221" i="1" spc="9" dirty="0">
                <a:latin typeface="Arial"/>
                <a:cs typeface="Arial"/>
              </a:rPr>
              <a:t>modeling </a:t>
            </a:r>
            <a:r>
              <a:rPr sz="1221" i="1" spc="-3" dirty="0">
                <a:latin typeface="Arial"/>
                <a:cs typeface="Arial"/>
              </a:rPr>
              <a:t>and </a:t>
            </a:r>
            <a:r>
              <a:rPr sz="1221" i="1" spc="6" dirty="0">
                <a:latin typeface="Arial"/>
                <a:cs typeface="Arial"/>
              </a:rPr>
              <a:t>optimization</a:t>
            </a:r>
            <a:r>
              <a:rPr sz="1221" spc="6" dirty="0">
                <a:latin typeface="Arial"/>
                <a:cs typeface="Arial"/>
              </a:rPr>
              <a:t>. </a:t>
            </a:r>
            <a:r>
              <a:rPr sz="1221" spc="9" dirty="0">
                <a:latin typeface="Arial"/>
                <a:cs typeface="Arial"/>
              </a:rPr>
              <a:t> </a:t>
            </a:r>
            <a:r>
              <a:rPr sz="1221" spc="-15" dirty="0">
                <a:latin typeface="Arial"/>
                <a:cs typeface="Arial"/>
              </a:rPr>
              <a:t>Page</a:t>
            </a:r>
            <a:r>
              <a:rPr sz="1221" spc="3" dirty="0">
                <a:latin typeface="Arial"/>
                <a:cs typeface="Arial"/>
              </a:rPr>
              <a:t> </a:t>
            </a:r>
            <a:r>
              <a:rPr sz="1221" spc="-3" dirty="0">
                <a:latin typeface="Arial"/>
                <a:cs typeface="Arial"/>
              </a:rPr>
              <a:t>150</a:t>
            </a:r>
            <a:r>
              <a:rPr sz="1221" spc="3" dirty="0">
                <a:latin typeface="Arial"/>
                <a:cs typeface="Arial"/>
              </a:rPr>
              <a:t> </a:t>
            </a:r>
            <a:r>
              <a:rPr sz="1221" spc="49" dirty="0">
                <a:latin typeface="Arial"/>
                <a:cs typeface="Arial"/>
              </a:rPr>
              <a:t>ﬀ</a:t>
            </a:r>
            <a:r>
              <a:rPr sz="1221" spc="3" dirty="0">
                <a:latin typeface="Arial"/>
                <a:cs typeface="Arial"/>
              </a:rPr>
              <a:t> </a:t>
            </a:r>
            <a:r>
              <a:rPr sz="1221" spc="9" dirty="0">
                <a:latin typeface="Arial"/>
                <a:cs typeface="Arial"/>
              </a:rPr>
              <a:t>demonstrates</a:t>
            </a:r>
            <a:r>
              <a:rPr sz="1221" spc="3" dirty="0">
                <a:latin typeface="Arial"/>
                <a:cs typeface="Arial"/>
              </a:rPr>
              <a:t> </a:t>
            </a:r>
            <a:r>
              <a:rPr sz="1221" spc="15" dirty="0">
                <a:latin typeface="Arial"/>
                <a:cs typeface="Arial"/>
              </a:rPr>
              <a:t>credit</a:t>
            </a:r>
            <a:r>
              <a:rPr sz="1221" spc="3" dirty="0">
                <a:latin typeface="Arial"/>
                <a:cs typeface="Arial"/>
              </a:rPr>
              <a:t> assignment</a:t>
            </a:r>
            <a:r>
              <a:rPr sz="1221" spc="6" dirty="0">
                <a:latin typeface="Arial"/>
                <a:cs typeface="Arial"/>
              </a:rPr>
              <a:t> </a:t>
            </a:r>
            <a:r>
              <a:rPr sz="1221" spc="3" dirty="0">
                <a:latin typeface="Arial"/>
                <a:cs typeface="Arial"/>
              </a:rPr>
              <a:t>across </a:t>
            </a:r>
            <a:r>
              <a:rPr sz="1221" spc="6" dirty="0">
                <a:latin typeface="Arial"/>
                <a:cs typeface="Arial"/>
              </a:rPr>
              <a:t>the</a:t>
            </a:r>
            <a:r>
              <a:rPr sz="1221" spc="3" dirty="0">
                <a:latin typeface="Arial"/>
                <a:cs typeface="Arial"/>
              </a:rPr>
              <a:t> </a:t>
            </a:r>
            <a:r>
              <a:rPr sz="1221" dirty="0">
                <a:latin typeface="Arial"/>
                <a:cs typeface="Arial"/>
              </a:rPr>
              <a:t>equivalent</a:t>
            </a:r>
            <a:r>
              <a:rPr sz="1221" spc="3" dirty="0">
                <a:latin typeface="Arial"/>
                <a:cs typeface="Arial"/>
              </a:rPr>
              <a:t> </a:t>
            </a:r>
            <a:r>
              <a:rPr sz="1221" spc="20" dirty="0">
                <a:latin typeface="Arial"/>
                <a:cs typeface="Arial"/>
              </a:rPr>
              <a:t>of</a:t>
            </a:r>
            <a:r>
              <a:rPr sz="1221" spc="3" dirty="0">
                <a:latin typeface="Arial"/>
                <a:cs typeface="Arial"/>
              </a:rPr>
              <a:t> </a:t>
            </a:r>
            <a:r>
              <a:rPr sz="1221" spc="-3" dirty="0">
                <a:latin typeface="Arial"/>
                <a:cs typeface="Arial"/>
              </a:rPr>
              <a:t>1,200</a:t>
            </a:r>
            <a:r>
              <a:rPr sz="1221" spc="3" dirty="0">
                <a:latin typeface="Arial"/>
                <a:cs typeface="Arial"/>
              </a:rPr>
              <a:t> </a:t>
            </a:r>
            <a:r>
              <a:rPr sz="1221" spc="-9" dirty="0">
                <a:latin typeface="Arial"/>
                <a:cs typeface="Arial"/>
              </a:rPr>
              <a:t>layers</a:t>
            </a:r>
            <a:r>
              <a:rPr sz="1221" spc="6" dirty="0">
                <a:latin typeface="Arial"/>
                <a:cs typeface="Arial"/>
              </a:rPr>
              <a:t> </a:t>
            </a:r>
            <a:r>
              <a:rPr sz="1221" spc="-3" dirty="0">
                <a:latin typeface="Arial"/>
                <a:cs typeface="Arial"/>
              </a:rPr>
              <a:t>in </a:t>
            </a:r>
            <a:r>
              <a:rPr sz="1221" spc="-334" dirty="0">
                <a:latin typeface="Arial"/>
                <a:cs typeface="Arial"/>
              </a:rPr>
              <a:t> </a:t>
            </a:r>
            <a:r>
              <a:rPr sz="1221" spc="-15" dirty="0">
                <a:latin typeface="Arial"/>
                <a:cs typeface="Arial"/>
              </a:rPr>
              <a:t>an</a:t>
            </a:r>
            <a:r>
              <a:rPr sz="1221" spc="-3" dirty="0">
                <a:latin typeface="Arial"/>
                <a:cs typeface="Arial"/>
              </a:rPr>
              <a:t> </a:t>
            </a:r>
            <a:r>
              <a:rPr sz="1221" spc="12" dirty="0">
                <a:latin typeface="Arial"/>
                <a:cs typeface="Arial"/>
              </a:rPr>
              <a:t>unfolded</a:t>
            </a:r>
            <a:r>
              <a:rPr sz="1221" dirty="0">
                <a:latin typeface="Arial"/>
                <a:cs typeface="Arial"/>
              </a:rPr>
              <a:t> </a:t>
            </a:r>
            <a:r>
              <a:rPr sz="1221" spc="-12" dirty="0">
                <a:latin typeface="Arial"/>
                <a:cs typeface="Arial"/>
              </a:rPr>
              <a:t>RNN.</a:t>
            </a:r>
            <a:endParaRPr sz="1221">
              <a:latin typeface="Arial"/>
              <a:cs typeface="Arial"/>
            </a:endParaRPr>
          </a:p>
          <a:p>
            <a:pPr>
              <a:lnSpc>
                <a:spcPct val="100000"/>
              </a:lnSpc>
            </a:pPr>
            <a:endParaRPr sz="1395">
              <a:latin typeface="Arial"/>
              <a:cs typeface="Arial"/>
            </a:endParaRPr>
          </a:p>
          <a:p>
            <a:pPr marL="7384" algn="just">
              <a:spcBef>
                <a:spcPts val="1185"/>
              </a:spcBef>
            </a:pPr>
            <a:r>
              <a:rPr sz="1686" spc="9" dirty="0">
                <a:latin typeface="Arial"/>
                <a:cs typeface="Arial"/>
              </a:rPr>
              <a:t>Solution:</a:t>
            </a:r>
            <a:r>
              <a:rPr sz="1686" dirty="0">
                <a:latin typeface="Arial"/>
                <a:cs typeface="Arial"/>
              </a:rPr>
              <a:t> </a:t>
            </a:r>
            <a:r>
              <a:rPr sz="1686" spc="-9" dirty="0">
                <a:latin typeface="Arial"/>
                <a:cs typeface="Arial"/>
              </a:rPr>
              <a:t>LSTMs</a:t>
            </a:r>
            <a:r>
              <a:rPr sz="1686" dirty="0">
                <a:latin typeface="Arial"/>
                <a:cs typeface="Arial"/>
              </a:rPr>
              <a:t> </a:t>
            </a:r>
            <a:r>
              <a:rPr sz="1686" spc="-12" dirty="0">
                <a:latin typeface="Arial"/>
                <a:cs typeface="Arial"/>
              </a:rPr>
              <a:t>(still</a:t>
            </a:r>
            <a:r>
              <a:rPr sz="1686" dirty="0">
                <a:latin typeface="Arial"/>
                <a:cs typeface="Arial"/>
              </a:rPr>
              <a:t> </a:t>
            </a:r>
            <a:r>
              <a:rPr sz="1686" spc="15" dirty="0">
                <a:latin typeface="Arial"/>
                <a:cs typeface="Arial"/>
              </a:rPr>
              <a:t>popular</a:t>
            </a:r>
            <a:r>
              <a:rPr sz="1686" spc="3"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commonly</a:t>
            </a:r>
            <a:r>
              <a:rPr sz="1686" dirty="0">
                <a:latin typeface="Arial"/>
                <a:cs typeface="Arial"/>
              </a:rPr>
              <a:t> </a:t>
            </a:r>
            <a:r>
              <a:rPr sz="1686" spc="-20" dirty="0">
                <a:latin typeface="Arial"/>
                <a:cs typeface="Arial"/>
              </a:rPr>
              <a:t>used)</a:t>
            </a:r>
            <a:endParaRPr sz="1686">
              <a:latin typeface="Arial"/>
              <a:cs typeface="Arial"/>
            </a:endParaRPr>
          </a:p>
          <a:p>
            <a:pPr marL="22151">
              <a:spcBef>
                <a:spcPts val="1174"/>
              </a:spcBef>
            </a:pPr>
            <a:r>
              <a:rPr sz="1105" spc="-6" dirty="0">
                <a:solidFill>
                  <a:srgbClr val="222222"/>
                </a:solidFill>
                <a:latin typeface="Arial"/>
                <a:cs typeface="Arial"/>
              </a:rPr>
              <a:t>Hochreiter,</a:t>
            </a:r>
            <a:r>
              <a:rPr sz="1105" spc="-3" dirty="0">
                <a:solidFill>
                  <a:srgbClr val="222222"/>
                </a:solidFill>
                <a:latin typeface="Arial"/>
                <a:cs typeface="Arial"/>
              </a:rPr>
              <a:t> S.,</a:t>
            </a:r>
            <a:r>
              <a:rPr sz="1105" dirty="0">
                <a:solidFill>
                  <a:srgbClr val="222222"/>
                </a:solidFill>
                <a:latin typeface="Arial"/>
                <a:cs typeface="Arial"/>
              </a:rPr>
              <a:t> &amp; </a:t>
            </a:r>
            <a:r>
              <a:rPr sz="1105" spc="-6" dirty="0">
                <a:solidFill>
                  <a:srgbClr val="222222"/>
                </a:solidFill>
                <a:latin typeface="Arial"/>
                <a:cs typeface="Arial"/>
              </a:rPr>
              <a:t>Schmidhuber,</a:t>
            </a:r>
            <a:r>
              <a:rPr sz="1105" dirty="0">
                <a:solidFill>
                  <a:srgbClr val="222222"/>
                </a:solidFill>
                <a:latin typeface="Arial"/>
                <a:cs typeface="Arial"/>
              </a:rPr>
              <a:t> J. (1997).</a:t>
            </a:r>
            <a:r>
              <a:rPr sz="1105" spc="-3" dirty="0">
                <a:solidFill>
                  <a:srgbClr val="222222"/>
                </a:solidFill>
                <a:latin typeface="Arial"/>
                <a:cs typeface="Arial"/>
              </a:rPr>
              <a:t> </a:t>
            </a:r>
            <a:r>
              <a:rPr sz="1105" dirty="0">
                <a:solidFill>
                  <a:srgbClr val="222222"/>
                </a:solidFill>
                <a:latin typeface="Arial"/>
                <a:cs typeface="Arial"/>
              </a:rPr>
              <a:t>Long</a:t>
            </a:r>
            <a:r>
              <a:rPr sz="1105" spc="3" dirty="0">
                <a:solidFill>
                  <a:srgbClr val="222222"/>
                </a:solidFill>
                <a:latin typeface="Arial"/>
                <a:cs typeface="Arial"/>
              </a:rPr>
              <a:t> </a:t>
            </a:r>
            <a:r>
              <a:rPr sz="1105" spc="-3" dirty="0">
                <a:solidFill>
                  <a:srgbClr val="222222"/>
                </a:solidFill>
                <a:latin typeface="Arial"/>
                <a:cs typeface="Arial"/>
              </a:rPr>
              <a:t>short-term</a:t>
            </a:r>
            <a:r>
              <a:rPr sz="1105" dirty="0">
                <a:solidFill>
                  <a:srgbClr val="222222"/>
                </a:solidFill>
                <a:latin typeface="Arial"/>
                <a:cs typeface="Arial"/>
              </a:rPr>
              <a:t> </a:t>
            </a:r>
            <a:r>
              <a:rPr sz="1105" spc="-15" dirty="0">
                <a:solidFill>
                  <a:srgbClr val="222222"/>
                </a:solidFill>
                <a:latin typeface="Arial"/>
                <a:cs typeface="Arial"/>
              </a:rPr>
              <a:t>memory.</a:t>
            </a:r>
            <a:r>
              <a:rPr sz="1105" spc="-3" dirty="0">
                <a:solidFill>
                  <a:srgbClr val="222222"/>
                </a:solidFill>
                <a:latin typeface="Arial"/>
                <a:cs typeface="Arial"/>
              </a:rPr>
              <a:t> </a:t>
            </a:r>
            <a:r>
              <a:rPr sz="1105" i="1" dirty="0">
                <a:solidFill>
                  <a:srgbClr val="222222"/>
                </a:solidFill>
                <a:latin typeface="Arial"/>
                <a:cs typeface="Arial"/>
              </a:rPr>
              <a:t>Neural</a:t>
            </a:r>
            <a:r>
              <a:rPr sz="1105" i="1" spc="3" dirty="0">
                <a:solidFill>
                  <a:srgbClr val="222222"/>
                </a:solidFill>
                <a:latin typeface="Arial"/>
                <a:cs typeface="Arial"/>
              </a:rPr>
              <a:t> </a:t>
            </a:r>
            <a:r>
              <a:rPr sz="1105" i="1" spc="-3" dirty="0">
                <a:solidFill>
                  <a:srgbClr val="222222"/>
                </a:solidFill>
                <a:latin typeface="Arial"/>
                <a:cs typeface="Arial"/>
              </a:rPr>
              <a:t>computation</a:t>
            </a:r>
            <a:r>
              <a:rPr sz="1105" spc="-3" dirty="0">
                <a:solidFill>
                  <a:srgbClr val="222222"/>
                </a:solidFill>
                <a:latin typeface="Arial"/>
                <a:cs typeface="Arial"/>
              </a:rPr>
              <a:t>,</a:t>
            </a:r>
            <a:r>
              <a:rPr sz="1105" spc="3" dirty="0">
                <a:solidFill>
                  <a:srgbClr val="222222"/>
                </a:solidFill>
                <a:latin typeface="Arial"/>
                <a:cs typeface="Arial"/>
              </a:rPr>
              <a:t> </a:t>
            </a:r>
            <a:r>
              <a:rPr sz="1105" i="1" dirty="0">
                <a:solidFill>
                  <a:srgbClr val="222222"/>
                </a:solidFill>
                <a:latin typeface="Arial"/>
                <a:cs typeface="Arial"/>
              </a:rPr>
              <a:t>9</a:t>
            </a:r>
            <a:r>
              <a:rPr sz="1105" dirty="0">
                <a:solidFill>
                  <a:srgbClr val="222222"/>
                </a:solidFill>
                <a:latin typeface="Arial"/>
                <a:cs typeface="Arial"/>
              </a:rPr>
              <a:t>(8),</a:t>
            </a:r>
            <a:r>
              <a:rPr sz="1105" spc="-3" dirty="0">
                <a:solidFill>
                  <a:srgbClr val="222222"/>
                </a:solidFill>
                <a:latin typeface="Arial"/>
                <a:cs typeface="Arial"/>
              </a:rPr>
              <a:t> </a:t>
            </a:r>
            <a:r>
              <a:rPr sz="1105" dirty="0">
                <a:solidFill>
                  <a:srgbClr val="222222"/>
                </a:solidFill>
                <a:latin typeface="Arial"/>
                <a:cs typeface="Arial"/>
              </a:rPr>
              <a:t>1735-1780.</a:t>
            </a:r>
            <a:endParaRPr sz="1105">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30</a:t>
            </a:fld>
            <a:endParaRPr spc="-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82395" y="878640"/>
            <a:ext cx="6606043" cy="2394200"/>
          </a:xfrm>
          <a:prstGeom prst="rect">
            <a:avLst/>
          </a:prstGeom>
        </p:spPr>
        <p:txBody>
          <a:bodyPr vert="horz" wrap="square" lIns="0" tIns="7384" rIns="0" bIns="0" rtlCol="0">
            <a:spAutoFit/>
          </a:bodyPr>
          <a:lstStyle/>
          <a:p>
            <a:pPr marL="162443" indent="-132908">
              <a:spcBef>
                <a:spcPts val="58"/>
              </a:spcBef>
              <a:buChar char="•"/>
              <a:tabLst>
                <a:tab pos="162443" algn="l"/>
              </a:tabLst>
            </a:pPr>
            <a:r>
              <a:rPr sz="1686" spc="20" dirty="0">
                <a:latin typeface="Arial"/>
                <a:cs typeface="Arial"/>
              </a:rPr>
              <a:t>2nd</a:t>
            </a:r>
            <a:r>
              <a:rPr sz="1686" spc="-3" dirty="0">
                <a:latin typeface="Arial"/>
                <a:cs typeface="Arial"/>
              </a:rPr>
              <a:t> </a:t>
            </a:r>
            <a:r>
              <a:rPr sz="1686" spc="17" dirty="0">
                <a:latin typeface="Arial"/>
                <a:cs typeface="Arial"/>
              </a:rPr>
              <a:t>"AI</a:t>
            </a:r>
            <a:r>
              <a:rPr sz="1686" dirty="0">
                <a:latin typeface="Arial"/>
                <a:cs typeface="Arial"/>
              </a:rPr>
              <a:t> </a:t>
            </a:r>
            <a:r>
              <a:rPr sz="1686" spc="15" dirty="0">
                <a:latin typeface="Arial"/>
                <a:cs typeface="Arial"/>
              </a:rPr>
              <a:t>Winter"</a:t>
            </a:r>
            <a:r>
              <a:rPr sz="1686" dirty="0">
                <a:latin typeface="Arial"/>
                <a:cs typeface="Arial"/>
              </a:rPr>
              <a:t> </a:t>
            </a:r>
            <a:r>
              <a:rPr sz="1686" spc="-3" dirty="0">
                <a:latin typeface="Arial"/>
                <a:cs typeface="Arial"/>
              </a:rPr>
              <a:t>in</a:t>
            </a:r>
            <a:r>
              <a:rPr sz="1686" dirty="0">
                <a:latin typeface="Arial"/>
                <a:cs typeface="Arial"/>
              </a:rPr>
              <a:t> </a:t>
            </a:r>
            <a:r>
              <a:rPr sz="1686" spc="9" dirty="0">
                <a:latin typeface="Arial"/>
                <a:cs typeface="Arial"/>
              </a:rPr>
              <a:t>the</a:t>
            </a:r>
            <a:r>
              <a:rPr sz="1686" dirty="0">
                <a:latin typeface="Arial"/>
                <a:cs typeface="Arial"/>
              </a:rPr>
              <a:t> </a:t>
            </a:r>
            <a:r>
              <a:rPr sz="1686" spc="-3" dirty="0">
                <a:latin typeface="Arial"/>
                <a:cs typeface="Arial"/>
              </a:rPr>
              <a:t>late</a:t>
            </a:r>
            <a:r>
              <a:rPr sz="1686" dirty="0">
                <a:latin typeface="Arial"/>
                <a:cs typeface="Arial"/>
              </a:rPr>
              <a:t> </a:t>
            </a:r>
            <a:r>
              <a:rPr sz="1686" spc="23" dirty="0">
                <a:latin typeface="Arial"/>
                <a:cs typeface="Arial"/>
              </a:rPr>
              <a:t>1990's</a:t>
            </a:r>
            <a:r>
              <a:rPr sz="1686"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2000's</a:t>
            </a:r>
            <a:endParaRPr sz="1686">
              <a:latin typeface="Arial"/>
              <a:cs typeface="Arial"/>
            </a:endParaRPr>
          </a:p>
          <a:p>
            <a:pPr marL="162443" indent="-132908">
              <a:spcBef>
                <a:spcPts val="1291"/>
              </a:spcBef>
              <a:buChar char="•"/>
              <a:tabLst>
                <a:tab pos="162443" algn="l"/>
              </a:tabLst>
            </a:pPr>
            <a:r>
              <a:rPr sz="1686" spc="6" dirty="0">
                <a:latin typeface="Arial"/>
                <a:cs typeface="Arial"/>
              </a:rPr>
              <a:t>Probably</a:t>
            </a:r>
            <a:r>
              <a:rPr sz="1686" spc="-6" dirty="0">
                <a:latin typeface="Arial"/>
                <a:cs typeface="Arial"/>
              </a:rPr>
              <a:t> </a:t>
            </a:r>
            <a:r>
              <a:rPr sz="1686" spc="9" dirty="0">
                <a:latin typeface="Arial"/>
                <a:cs typeface="Arial"/>
              </a:rPr>
              <a:t>due</a:t>
            </a:r>
            <a:r>
              <a:rPr sz="1686" spc="-6" dirty="0">
                <a:latin typeface="Arial"/>
                <a:cs typeface="Arial"/>
              </a:rPr>
              <a:t> </a:t>
            </a:r>
            <a:r>
              <a:rPr sz="1686" spc="44" dirty="0">
                <a:latin typeface="Arial"/>
                <a:cs typeface="Arial"/>
              </a:rPr>
              <a:t>to</a:t>
            </a:r>
            <a:r>
              <a:rPr sz="1686" spc="-6" dirty="0">
                <a:latin typeface="Arial"/>
                <a:cs typeface="Arial"/>
              </a:rPr>
              <a:t> </a:t>
            </a:r>
            <a:r>
              <a:rPr sz="1686" spc="17" dirty="0">
                <a:latin typeface="Arial"/>
                <a:cs typeface="Arial"/>
              </a:rPr>
              <a:t>popularity</a:t>
            </a:r>
            <a:r>
              <a:rPr sz="1686" spc="-3" dirty="0">
                <a:latin typeface="Arial"/>
                <a:cs typeface="Arial"/>
              </a:rPr>
              <a:t> </a:t>
            </a:r>
            <a:r>
              <a:rPr sz="1686" spc="29" dirty="0">
                <a:latin typeface="Arial"/>
                <a:cs typeface="Arial"/>
              </a:rPr>
              <a:t>of</a:t>
            </a:r>
            <a:endParaRPr sz="1686">
              <a:latin typeface="Arial"/>
              <a:cs typeface="Arial"/>
            </a:endParaRPr>
          </a:p>
          <a:p>
            <a:pPr marL="162443">
              <a:spcBef>
                <a:spcPts val="12"/>
              </a:spcBef>
            </a:pPr>
            <a:r>
              <a:rPr sz="1686" spc="26" dirty="0">
                <a:latin typeface="Arial"/>
                <a:cs typeface="Arial"/>
              </a:rPr>
              <a:t>Support</a:t>
            </a:r>
            <a:r>
              <a:rPr sz="1686" spc="-3" dirty="0">
                <a:latin typeface="Arial"/>
                <a:cs typeface="Arial"/>
              </a:rPr>
              <a:t> </a:t>
            </a:r>
            <a:r>
              <a:rPr sz="1686" spc="-12" dirty="0">
                <a:latin typeface="Arial"/>
                <a:cs typeface="Arial"/>
              </a:rPr>
              <a:t>Vector</a:t>
            </a:r>
            <a:r>
              <a:rPr sz="1686" spc="-3" dirty="0">
                <a:latin typeface="Arial"/>
                <a:cs typeface="Arial"/>
              </a:rPr>
              <a:t> </a:t>
            </a:r>
            <a:r>
              <a:rPr sz="1686" spc="6" dirty="0">
                <a:latin typeface="Arial"/>
                <a:cs typeface="Arial"/>
              </a:rPr>
              <a:t>Machines</a:t>
            </a:r>
            <a:r>
              <a:rPr sz="1686" spc="-3" dirty="0">
                <a:latin typeface="Arial"/>
                <a:cs typeface="Arial"/>
              </a:rPr>
              <a:t> </a:t>
            </a:r>
            <a:r>
              <a:rPr sz="1686" spc="9" dirty="0">
                <a:latin typeface="Arial"/>
                <a:cs typeface="Arial"/>
              </a:rPr>
              <a:t>and</a:t>
            </a:r>
            <a:r>
              <a:rPr sz="1686" dirty="0">
                <a:latin typeface="Arial"/>
                <a:cs typeface="Arial"/>
              </a:rPr>
              <a:t> </a:t>
            </a:r>
            <a:r>
              <a:rPr sz="1686" spc="3" dirty="0">
                <a:latin typeface="Arial"/>
                <a:cs typeface="Arial"/>
              </a:rPr>
              <a:t>Random</a:t>
            </a:r>
            <a:r>
              <a:rPr sz="1686" spc="-3" dirty="0">
                <a:latin typeface="Arial"/>
                <a:cs typeface="Arial"/>
              </a:rPr>
              <a:t> </a:t>
            </a:r>
            <a:r>
              <a:rPr sz="1686" spc="-6" dirty="0">
                <a:latin typeface="Arial"/>
                <a:cs typeface="Arial"/>
              </a:rPr>
              <a:t>Forests</a:t>
            </a:r>
            <a:endParaRPr sz="1686">
              <a:latin typeface="Arial"/>
              <a:cs typeface="Arial"/>
            </a:endParaRPr>
          </a:p>
          <a:p>
            <a:pPr marL="162443" marR="2954" indent="-132908">
              <a:lnSpc>
                <a:spcPct val="100600"/>
              </a:lnSpc>
              <a:spcBef>
                <a:spcPts val="1279"/>
              </a:spcBef>
              <a:buChar char="•"/>
              <a:tabLst>
                <a:tab pos="162443" algn="l"/>
              </a:tabLst>
            </a:pPr>
            <a:r>
              <a:rPr sz="1686" spc="-3" dirty="0">
                <a:latin typeface="Arial"/>
                <a:cs typeface="Arial"/>
              </a:rPr>
              <a:t>Also,</a:t>
            </a:r>
            <a:r>
              <a:rPr sz="1686" spc="3" dirty="0">
                <a:latin typeface="Arial"/>
                <a:cs typeface="Arial"/>
              </a:rPr>
              <a:t> </a:t>
            </a:r>
            <a:r>
              <a:rPr sz="1686" spc="-12" dirty="0">
                <a:latin typeface="Arial"/>
                <a:cs typeface="Arial"/>
              </a:rPr>
              <a:t>neural</a:t>
            </a:r>
            <a:r>
              <a:rPr sz="1686" spc="3" dirty="0">
                <a:latin typeface="Arial"/>
                <a:cs typeface="Arial"/>
              </a:rPr>
              <a:t> </a:t>
            </a:r>
            <a:r>
              <a:rPr sz="1686" spc="17" dirty="0">
                <a:latin typeface="Arial"/>
                <a:cs typeface="Arial"/>
              </a:rPr>
              <a:t>networks</a:t>
            </a:r>
            <a:r>
              <a:rPr sz="1686" spc="6" dirty="0">
                <a:latin typeface="Arial"/>
                <a:cs typeface="Arial"/>
              </a:rPr>
              <a:t> </a:t>
            </a:r>
            <a:r>
              <a:rPr sz="1686" spc="-12" dirty="0">
                <a:latin typeface="Arial"/>
                <a:cs typeface="Arial"/>
              </a:rPr>
              <a:t>were</a:t>
            </a:r>
            <a:r>
              <a:rPr sz="1686" spc="3" dirty="0">
                <a:latin typeface="Arial"/>
                <a:cs typeface="Arial"/>
              </a:rPr>
              <a:t> </a:t>
            </a:r>
            <a:r>
              <a:rPr sz="1686" spc="12" dirty="0">
                <a:latin typeface="Arial"/>
                <a:cs typeface="Arial"/>
              </a:rPr>
              <a:t>still</a:t>
            </a:r>
            <a:r>
              <a:rPr sz="1686" spc="6" dirty="0">
                <a:latin typeface="Arial"/>
                <a:cs typeface="Arial"/>
              </a:rPr>
              <a:t> </a:t>
            </a:r>
            <a:r>
              <a:rPr sz="1686" spc="-3" dirty="0">
                <a:latin typeface="Arial"/>
                <a:cs typeface="Arial"/>
              </a:rPr>
              <a:t>expensive</a:t>
            </a:r>
            <a:r>
              <a:rPr sz="1686" spc="3" dirty="0">
                <a:latin typeface="Arial"/>
                <a:cs typeface="Arial"/>
              </a:rPr>
              <a:t> </a:t>
            </a:r>
            <a:r>
              <a:rPr sz="1686" spc="44" dirty="0">
                <a:latin typeface="Arial"/>
                <a:cs typeface="Arial"/>
              </a:rPr>
              <a:t>to</a:t>
            </a:r>
            <a:r>
              <a:rPr sz="1686" spc="6" dirty="0">
                <a:latin typeface="Arial"/>
                <a:cs typeface="Arial"/>
              </a:rPr>
              <a:t> </a:t>
            </a:r>
            <a:r>
              <a:rPr sz="1686" spc="3" dirty="0">
                <a:latin typeface="Arial"/>
                <a:cs typeface="Arial"/>
              </a:rPr>
              <a:t>train, </a:t>
            </a:r>
            <a:r>
              <a:rPr sz="1686" spc="12" dirty="0">
                <a:latin typeface="Arial"/>
                <a:cs typeface="Arial"/>
              </a:rPr>
              <a:t>until</a:t>
            </a:r>
            <a:r>
              <a:rPr sz="1686" spc="6" dirty="0">
                <a:latin typeface="Arial"/>
                <a:cs typeface="Arial"/>
              </a:rPr>
              <a:t> </a:t>
            </a:r>
            <a:r>
              <a:rPr sz="1686" spc="-17" dirty="0">
                <a:latin typeface="Arial"/>
                <a:cs typeface="Arial"/>
              </a:rPr>
              <a:t>GPUs</a:t>
            </a:r>
            <a:r>
              <a:rPr sz="1686" spc="3" dirty="0">
                <a:latin typeface="Arial"/>
                <a:cs typeface="Arial"/>
              </a:rPr>
              <a:t> </a:t>
            </a:r>
            <a:r>
              <a:rPr sz="1686" spc="6" dirty="0">
                <a:latin typeface="Arial"/>
                <a:cs typeface="Arial"/>
              </a:rPr>
              <a:t>came </a:t>
            </a:r>
            <a:r>
              <a:rPr sz="1686" spc="-459" dirty="0">
                <a:latin typeface="Arial"/>
                <a:cs typeface="Arial"/>
              </a:rPr>
              <a:t> </a:t>
            </a:r>
            <a:r>
              <a:rPr sz="1686" spc="20" dirty="0">
                <a:latin typeface="Arial"/>
                <a:cs typeface="Arial"/>
              </a:rPr>
              <a:t>into</a:t>
            </a:r>
            <a:r>
              <a:rPr sz="1686" spc="-3" dirty="0">
                <a:latin typeface="Arial"/>
                <a:cs typeface="Arial"/>
              </a:rPr>
              <a:t> </a:t>
            </a:r>
            <a:r>
              <a:rPr sz="1686" spc="6" dirty="0">
                <a:latin typeface="Arial"/>
                <a:cs typeface="Arial"/>
              </a:rPr>
              <a:t>play</a:t>
            </a:r>
            <a:endParaRPr sz="1686">
              <a:latin typeface="Arial"/>
              <a:cs typeface="Arial"/>
            </a:endParaRPr>
          </a:p>
          <a:p>
            <a:pPr marL="7384">
              <a:spcBef>
                <a:spcPts val="1291"/>
              </a:spcBef>
            </a:pPr>
            <a:r>
              <a:rPr sz="1047" spc="-3" dirty="0">
                <a:solidFill>
                  <a:srgbClr val="222222"/>
                </a:solidFill>
                <a:latin typeface="Arial"/>
                <a:cs typeface="Arial"/>
              </a:rPr>
              <a:t>Oh,</a:t>
            </a:r>
            <a:r>
              <a:rPr sz="1047" dirty="0">
                <a:solidFill>
                  <a:srgbClr val="222222"/>
                </a:solidFill>
                <a:latin typeface="Arial"/>
                <a:cs typeface="Arial"/>
              </a:rPr>
              <a:t> K.</a:t>
            </a:r>
            <a:r>
              <a:rPr sz="1047" spc="3" dirty="0">
                <a:solidFill>
                  <a:srgbClr val="222222"/>
                </a:solidFill>
                <a:latin typeface="Arial"/>
                <a:cs typeface="Arial"/>
              </a:rPr>
              <a:t> </a:t>
            </a:r>
            <a:r>
              <a:rPr sz="1047" spc="-3" dirty="0">
                <a:solidFill>
                  <a:srgbClr val="222222"/>
                </a:solidFill>
                <a:latin typeface="Arial"/>
                <a:cs typeface="Arial"/>
              </a:rPr>
              <a:t>S.,</a:t>
            </a:r>
            <a:r>
              <a:rPr sz="1047" spc="3" dirty="0">
                <a:solidFill>
                  <a:srgbClr val="222222"/>
                </a:solidFill>
                <a:latin typeface="Arial"/>
                <a:cs typeface="Arial"/>
              </a:rPr>
              <a:t> </a:t>
            </a:r>
            <a:r>
              <a:rPr sz="1047" dirty="0">
                <a:solidFill>
                  <a:srgbClr val="222222"/>
                </a:solidFill>
                <a:latin typeface="Arial"/>
                <a:cs typeface="Arial"/>
              </a:rPr>
              <a:t>&amp;</a:t>
            </a:r>
            <a:r>
              <a:rPr sz="1047" spc="6" dirty="0">
                <a:solidFill>
                  <a:srgbClr val="222222"/>
                </a:solidFill>
                <a:latin typeface="Arial"/>
                <a:cs typeface="Arial"/>
              </a:rPr>
              <a:t> </a:t>
            </a:r>
            <a:r>
              <a:rPr sz="1047" dirty="0">
                <a:solidFill>
                  <a:srgbClr val="222222"/>
                </a:solidFill>
                <a:latin typeface="Arial"/>
                <a:cs typeface="Arial"/>
              </a:rPr>
              <a:t>Jung, K.</a:t>
            </a:r>
            <a:r>
              <a:rPr sz="1047" spc="3" dirty="0">
                <a:solidFill>
                  <a:srgbClr val="222222"/>
                </a:solidFill>
                <a:latin typeface="Arial"/>
                <a:cs typeface="Arial"/>
              </a:rPr>
              <a:t> </a:t>
            </a:r>
            <a:r>
              <a:rPr sz="1047" dirty="0">
                <a:solidFill>
                  <a:srgbClr val="222222"/>
                </a:solidFill>
                <a:latin typeface="Arial"/>
                <a:cs typeface="Arial"/>
              </a:rPr>
              <a:t>(2004).</a:t>
            </a:r>
            <a:r>
              <a:rPr sz="1047" spc="3" dirty="0">
                <a:solidFill>
                  <a:srgbClr val="222222"/>
                </a:solidFill>
                <a:latin typeface="Arial"/>
                <a:cs typeface="Arial"/>
              </a:rPr>
              <a:t> </a:t>
            </a:r>
            <a:r>
              <a:rPr sz="1047" spc="-3" dirty="0">
                <a:solidFill>
                  <a:srgbClr val="222222"/>
                </a:solidFill>
                <a:latin typeface="Arial"/>
                <a:cs typeface="Arial"/>
              </a:rPr>
              <a:t>GPU</a:t>
            </a:r>
            <a:r>
              <a:rPr sz="1047" spc="6" dirty="0">
                <a:solidFill>
                  <a:srgbClr val="222222"/>
                </a:solidFill>
                <a:latin typeface="Arial"/>
                <a:cs typeface="Arial"/>
              </a:rPr>
              <a:t> </a:t>
            </a:r>
            <a:r>
              <a:rPr sz="1047" spc="-3" dirty="0">
                <a:solidFill>
                  <a:srgbClr val="222222"/>
                </a:solidFill>
                <a:latin typeface="Arial"/>
                <a:cs typeface="Arial"/>
              </a:rPr>
              <a:t>implementation</a:t>
            </a:r>
            <a:r>
              <a:rPr sz="1047" spc="6" dirty="0">
                <a:solidFill>
                  <a:srgbClr val="222222"/>
                </a:solidFill>
                <a:latin typeface="Arial"/>
                <a:cs typeface="Arial"/>
              </a:rPr>
              <a:t> </a:t>
            </a:r>
            <a:r>
              <a:rPr sz="1047" dirty="0">
                <a:solidFill>
                  <a:srgbClr val="222222"/>
                </a:solidFill>
                <a:latin typeface="Arial"/>
                <a:cs typeface="Arial"/>
              </a:rPr>
              <a:t>of neural</a:t>
            </a:r>
            <a:r>
              <a:rPr sz="1047" spc="6" dirty="0">
                <a:solidFill>
                  <a:srgbClr val="222222"/>
                </a:solidFill>
                <a:latin typeface="Arial"/>
                <a:cs typeface="Arial"/>
              </a:rPr>
              <a:t> </a:t>
            </a:r>
            <a:r>
              <a:rPr sz="1047" spc="-3" dirty="0">
                <a:solidFill>
                  <a:srgbClr val="222222"/>
                </a:solidFill>
                <a:latin typeface="Arial"/>
                <a:cs typeface="Arial"/>
              </a:rPr>
              <a:t>networks.</a:t>
            </a:r>
            <a:r>
              <a:rPr sz="1047" spc="3" dirty="0">
                <a:solidFill>
                  <a:srgbClr val="222222"/>
                </a:solidFill>
                <a:latin typeface="Arial"/>
                <a:cs typeface="Arial"/>
              </a:rPr>
              <a:t> </a:t>
            </a:r>
            <a:r>
              <a:rPr sz="1047" i="1" spc="-3" dirty="0">
                <a:solidFill>
                  <a:srgbClr val="222222"/>
                </a:solidFill>
                <a:latin typeface="Arial"/>
                <a:cs typeface="Arial"/>
              </a:rPr>
              <a:t>Pattern</a:t>
            </a:r>
            <a:r>
              <a:rPr sz="1047" i="1" spc="6" dirty="0">
                <a:solidFill>
                  <a:srgbClr val="222222"/>
                </a:solidFill>
                <a:latin typeface="Arial"/>
                <a:cs typeface="Arial"/>
              </a:rPr>
              <a:t> </a:t>
            </a:r>
            <a:r>
              <a:rPr sz="1047" i="1" spc="-3" dirty="0">
                <a:solidFill>
                  <a:srgbClr val="222222"/>
                </a:solidFill>
                <a:latin typeface="Arial"/>
                <a:cs typeface="Arial"/>
              </a:rPr>
              <a:t>Recognition</a:t>
            </a:r>
            <a:r>
              <a:rPr sz="1047" spc="-3" dirty="0">
                <a:solidFill>
                  <a:srgbClr val="222222"/>
                </a:solidFill>
                <a:latin typeface="Arial"/>
                <a:cs typeface="Arial"/>
              </a:rPr>
              <a:t>,</a:t>
            </a:r>
            <a:r>
              <a:rPr sz="1047" spc="6" dirty="0">
                <a:solidFill>
                  <a:srgbClr val="222222"/>
                </a:solidFill>
                <a:latin typeface="Arial"/>
                <a:cs typeface="Arial"/>
              </a:rPr>
              <a:t> </a:t>
            </a:r>
            <a:r>
              <a:rPr sz="1047" i="1" spc="-3" dirty="0">
                <a:solidFill>
                  <a:srgbClr val="222222"/>
                </a:solidFill>
                <a:latin typeface="Arial"/>
                <a:cs typeface="Arial"/>
              </a:rPr>
              <a:t>37</a:t>
            </a:r>
            <a:r>
              <a:rPr sz="1047" spc="-3" dirty="0">
                <a:solidFill>
                  <a:srgbClr val="222222"/>
                </a:solidFill>
                <a:latin typeface="Arial"/>
                <a:cs typeface="Arial"/>
              </a:rPr>
              <a:t>(6),</a:t>
            </a:r>
            <a:r>
              <a:rPr sz="1047" dirty="0">
                <a:solidFill>
                  <a:srgbClr val="222222"/>
                </a:solidFill>
                <a:latin typeface="Arial"/>
                <a:cs typeface="Arial"/>
              </a:rPr>
              <a:t> </a:t>
            </a:r>
            <a:r>
              <a:rPr sz="1047" spc="-9" dirty="0">
                <a:solidFill>
                  <a:srgbClr val="222222"/>
                </a:solidFill>
                <a:latin typeface="Arial"/>
                <a:cs typeface="Arial"/>
              </a:rPr>
              <a:t>1311-1314.</a:t>
            </a:r>
            <a:endParaRPr sz="1047">
              <a:latin typeface="Arial"/>
              <a:cs typeface="Arial"/>
            </a:endParaRPr>
          </a:p>
          <a:p>
            <a:pPr marL="14768" marR="738009">
              <a:lnSpc>
                <a:spcPts val="1221"/>
              </a:lnSpc>
              <a:spcBef>
                <a:spcPts val="907"/>
              </a:spcBef>
            </a:pPr>
            <a:r>
              <a:rPr sz="1047" spc="-9" dirty="0">
                <a:solidFill>
                  <a:srgbClr val="222222"/>
                </a:solidFill>
                <a:latin typeface="Arial"/>
                <a:cs typeface="Arial"/>
              </a:rPr>
              <a:t>Krizhevsky,</a:t>
            </a:r>
            <a:r>
              <a:rPr sz="1047" spc="-52" dirty="0">
                <a:solidFill>
                  <a:srgbClr val="222222"/>
                </a:solidFill>
                <a:latin typeface="Arial"/>
                <a:cs typeface="Arial"/>
              </a:rPr>
              <a:t> </a:t>
            </a:r>
            <a:r>
              <a:rPr sz="1047" spc="-3" dirty="0">
                <a:solidFill>
                  <a:srgbClr val="222222"/>
                </a:solidFill>
                <a:latin typeface="Arial"/>
                <a:cs typeface="Arial"/>
              </a:rPr>
              <a:t>A.,</a:t>
            </a:r>
            <a:r>
              <a:rPr sz="1047" spc="6" dirty="0">
                <a:solidFill>
                  <a:srgbClr val="222222"/>
                </a:solidFill>
                <a:latin typeface="Arial"/>
                <a:cs typeface="Arial"/>
              </a:rPr>
              <a:t> </a:t>
            </a:r>
            <a:r>
              <a:rPr sz="1047" spc="-9" dirty="0">
                <a:solidFill>
                  <a:srgbClr val="222222"/>
                </a:solidFill>
                <a:latin typeface="Arial"/>
                <a:cs typeface="Arial"/>
              </a:rPr>
              <a:t>Sutskever,</a:t>
            </a:r>
            <a:r>
              <a:rPr sz="1047" spc="6" dirty="0">
                <a:solidFill>
                  <a:srgbClr val="222222"/>
                </a:solidFill>
                <a:latin typeface="Arial"/>
                <a:cs typeface="Arial"/>
              </a:rPr>
              <a:t> </a:t>
            </a:r>
            <a:r>
              <a:rPr sz="1047" spc="-3" dirty="0">
                <a:solidFill>
                  <a:srgbClr val="222222"/>
                </a:solidFill>
                <a:latin typeface="Arial"/>
                <a:cs typeface="Arial"/>
              </a:rPr>
              <a:t>I.,</a:t>
            </a:r>
            <a:r>
              <a:rPr sz="1047" spc="6" dirty="0">
                <a:solidFill>
                  <a:srgbClr val="222222"/>
                </a:solidFill>
                <a:latin typeface="Arial"/>
                <a:cs typeface="Arial"/>
              </a:rPr>
              <a:t> </a:t>
            </a:r>
            <a:r>
              <a:rPr sz="1047" dirty="0">
                <a:solidFill>
                  <a:srgbClr val="222222"/>
                </a:solidFill>
                <a:latin typeface="Arial"/>
                <a:cs typeface="Arial"/>
              </a:rPr>
              <a:t>&amp;</a:t>
            </a:r>
            <a:r>
              <a:rPr sz="1047" spc="9" dirty="0">
                <a:solidFill>
                  <a:srgbClr val="222222"/>
                </a:solidFill>
                <a:latin typeface="Arial"/>
                <a:cs typeface="Arial"/>
              </a:rPr>
              <a:t> </a:t>
            </a:r>
            <a:r>
              <a:rPr sz="1047" spc="-3" dirty="0">
                <a:solidFill>
                  <a:srgbClr val="222222"/>
                </a:solidFill>
                <a:latin typeface="Arial"/>
                <a:cs typeface="Arial"/>
              </a:rPr>
              <a:t>Hinton,</a:t>
            </a:r>
            <a:r>
              <a:rPr sz="1047" spc="6" dirty="0">
                <a:solidFill>
                  <a:srgbClr val="222222"/>
                </a:solidFill>
                <a:latin typeface="Arial"/>
                <a:cs typeface="Arial"/>
              </a:rPr>
              <a:t> </a:t>
            </a:r>
            <a:r>
              <a:rPr sz="1047" spc="-3" dirty="0">
                <a:solidFill>
                  <a:srgbClr val="222222"/>
                </a:solidFill>
                <a:latin typeface="Arial"/>
                <a:cs typeface="Arial"/>
              </a:rPr>
              <a:t>G.</a:t>
            </a:r>
            <a:r>
              <a:rPr sz="1047" spc="6" dirty="0">
                <a:solidFill>
                  <a:srgbClr val="222222"/>
                </a:solidFill>
                <a:latin typeface="Arial"/>
                <a:cs typeface="Arial"/>
              </a:rPr>
              <a:t> </a:t>
            </a:r>
            <a:r>
              <a:rPr sz="1047" dirty="0">
                <a:solidFill>
                  <a:srgbClr val="222222"/>
                </a:solidFill>
                <a:latin typeface="Arial"/>
                <a:cs typeface="Arial"/>
              </a:rPr>
              <a:t>E.</a:t>
            </a:r>
            <a:r>
              <a:rPr sz="1047" spc="6" dirty="0">
                <a:solidFill>
                  <a:srgbClr val="222222"/>
                </a:solidFill>
                <a:latin typeface="Arial"/>
                <a:cs typeface="Arial"/>
              </a:rPr>
              <a:t> </a:t>
            </a:r>
            <a:r>
              <a:rPr sz="1047" dirty="0">
                <a:solidFill>
                  <a:srgbClr val="222222"/>
                </a:solidFill>
                <a:latin typeface="Arial"/>
                <a:cs typeface="Arial"/>
              </a:rPr>
              <a:t>(2012).</a:t>
            </a:r>
            <a:r>
              <a:rPr sz="1047" spc="6" dirty="0">
                <a:solidFill>
                  <a:srgbClr val="222222"/>
                </a:solidFill>
                <a:latin typeface="Arial"/>
                <a:cs typeface="Arial"/>
              </a:rPr>
              <a:t> </a:t>
            </a:r>
            <a:r>
              <a:rPr sz="1047" spc="-3" dirty="0">
                <a:solidFill>
                  <a:srgbClr val="222222"/>
                </a:solidFill>
                <a:latin typeface="Arial"/>
                <a:cs typeface="Arial"/>
              </a:rPr>
              <a:t>Imagenet</a:t>
            </a:r>
            <a:r>
              <a:rPr sz="1047" spc="6" dirty="0">
                <a:solidFill>
                  <a:srgbClr val="222222"/>
                </a:solidFill>
                <a:latin typeface="Arial"/>
                <a:cs typeface="Arial"/>
              </a:rPr>
              <a:t> </a:t>
            </a:r>
            <a:r>
              <a:rPr sz="1047" spc="-3" dirty="0">
                <a:solidFill>
                  <a:srgbClr val="222222"/>
                </a:solidFill>
                <a:latin typeface="Arial"/>
                <a:cs typeface="Arial"/>
              </a:rPr>
              <a:t>classification</a:t>
            </a:r>
            <a:r>
              <a:rPr sz="1047" spc="9" dirty="0">
                <a:solidFill>
                  <a:srgbClr val="222222"/>
                </a:solidFill>
                <a:latin typeface="Arial"/>
                <a:cs typeface="Arial"/>
              </a:rPr>
              <a:t> </a:t>
            </a:r>
            <a:r>
              <a:rPr sz="1047" spc="-3" dirty="0">
                <a:solidFill>
                  <a:srgbClr val="222222"/>
                </a:solidFill>
                <a:latin typeface="Arial"/>
                <a:cs typeface="Arial"/>
              </a:rPr>
              <a:t>with</a:t>
            </a:r>
            <a:r>
              <a:rPr sz="1047" spc="9" dirty="0">
                <a:solidFill>
                  <a:srgbClr val="222222"/>
                </a:solidFill>
                <a:latin typeface="Arial"/>
                <a:cs typeface="Arial"/>
              </a:rPr>
              <a:t> </a:t>
            </a:r>
            <a:r>
              <a:rPr sz="1047" dirty="0">
                <a:solidFill>
                  <a:srgbClr val="222222"/>
                </a:solidFill>
                <a:latin typeface="Arial"/>
                <a:cs typeface="Arial"/>
              </a:rPr>
              <a:t>deep</a:t>
            </a:r>
            <a:r>
              <a:rPr sz="1047" spc="9" dirty="0">
                <a:solidFill>
                  <a:srgbClr val="222222"/>
                </a:solidFill>
                <a:latin typeface="Arial"/>
                <a:cs typeface="Arial"/>
              </a:rPr>
              <a:t> </a:t>
            </a:r>
            <a:r>
              <a:rPr sz="1047" spc="-3" dirty="0">
                <a:solidFill>
                  <a:srgbClr val="222222"/>
                </a:solidFill>
                <a:latin typeface="Arial"/>
                <a:cs typeface="Arial"/>
              </a:rPr>
              <a:t>convolutional </a:t>
            </a:r>
            <a:r>
              <a:rPr sz="1047" spc="-281" dirty="0">
                <a:solidFill>
                  <a:srgbClr val="222222"/>
                </a:solidFill>
                <a:latin typeface="Arial"/>
                <a:cs typeface="Arial"/>
              </a:rPr>
              <a:t> </a:t>
            </a:r>
            <a:r>
              <a:rPr sz="1047" dirty="0">
                <a:solidFill>
                  <a:srgbClr val="222222"/>
                </a:solidFill>
                <a:latin typeface="Arial"/>
                <a:cs typeface="Arial"/>
              </a:rPr>
              <a:t>neural </a:t>
            </a:r>
            <a:r>
              <a:rPr sz="1047" spc="-3" dirty="0">
                <a:solidFill>
                  <a:srgbClr val="222222"/>
                </a:solidFill>
                <a:latin typeface="Arial"/>
                <a:cs typeface="Arial"/>
              </a:rPr>
              <a:t>networks. In</a:t>
            </a:r>
            <a:r>
              <a:rPr sz="1047" dirty="0">
                <a:solidFill>
                  <a:srgbClr val="222222"/>
                </a:solidFill>
                <a:latin typeface="Arial"/>
                <a:cs typeface="Arial"/>
              </a:rPr>
              <a:t> </a:t>
            </a:r>
            <a:r>
              <a:rPr sz="1047" i="1" dirty="0">
                <a:solidFill>
                  <a:srgbClr val="222222"/>
                </a:solidFill>
                <a:latin typeface="Arial"/>
                <a:cs typeface="Arial"/>
              </a:rPr>
              <a:t>Advances</a:t>
            </a:r>
            <a:r>
              <a:rPr sz="1047" i="1" spc="-3" dirty="0">
                <a:solidFill>
                  <a:srgbClr val="222222"/>
                </a:solidFill>
                <a:latin typeface="Arial"/>
                <a:cs typeface="Arial"/>
              </a:rPr>
              <a:t> </a:t>
            </a:r>
            <a:r>
              <a:rPr sz="1047" i="1" dirty="0">
                <a:solidFill>
                  <a:srgbClr val="222222"/>
                </a:solidFill>
                <a:latin typeface="Arial"/>
                <a:cs typeface="Arial"/>
              </a:rPr>
              <a:t>in neural</a:t>
            </a:r>
            <a:r>
              <a:rPr sz="1047" i="1" spc="3" dirty="0">
                <a:solidFill>
                  <a:srgbClr val="222222"/>
                </a:solidFill>
                <a:latin typeface="Arial"/>
                <a:cs typeface="Arial"/>
              </a:rPr>
              <a:t> </a:t>
            </a:r>
            <a:r>
              <a:rPr sz="1047" i="1" spc="-3" dirty="0">
                <a:solidFill>
                  <a:srgbClr val="222222"/>
                </a:solidFill>
                <a:latin typeface="Arial"/>
                <a:cs typeface="Arial"/>
              </a:rPr>
              <a:t>information</a:t>
            </a:r>
            <a:r>
              <a:rPr sz="1047" i="1" dirty="0">
                <a:solidFill>
                  <a:srgbClr val="222222"/>
                </a:solidFill>
                <a:latin typeface="Arial"/>
                <a:cs typeface="Arial"/>
              </a:rPr>
              <a:t> processing </a:t>
            </a:r>
            <a:r>
              <a:rPr sz="1047" i="1" spc="-3" dirty="0">
                <a:solidFill>
                  <a:srgbClr val="222222"/>
                </a:solidFill>
                <a:latin typeface="Arial"/>
                <a:cs typeface="Arial"/>
              </a:rPr>
              <a:t>systems</a:t>
            </a:r>
            <a:r>
              <a:rPr sz="1047" i="1" dirty="0">
                <a:solidFill>
                  <a:srgbClr val="222222"/>
                </a:solidFill>
                <a:latin typeface="Arial"/>
                <a:cs typeface="Arial"/>
              </a:rPr>
              <a:t> </a:t>
            </a:r>
            <a:r>
              <a:rPr sz="1047" dirty="0">
                <a:solidFill>
                  <a:srgbClr val="222222"/>
                </a:solidFill>
                <a:latin typeface="Arial"/>
                <a:cs typeface="Arial"/>
              </a:rPr>
              <a:t>(pp.</a:t>
            </a:r>
            <a:r>
              <a:rPr sz="1047" spc="-3" dirty="0">
                <a:solidFill>
                  <a:srgbClr val="222222"/>
                </a:solidFill>
                <a:latin typeface="Arial"/>
                <a:cs typeface="Arial"/>
              </a:rPr>
              <a:t> </a:t>
            </a:r>
            <a:r>
              <a:rPr sz="1047" spc="-9" dirty="0">
                <a:solidFill>
                  <a:srgbClr val="222222"/>
                </a:solidFill>
                <a:latin typeface="Arial"/>
                <a:cs typeface="Arial"/>
              </a:rPr>
              <a:t>1097-1105).</a:t>
            </a:r>
            <a:endParaRPr sz="1047">
              <a:latin typeface="Arial"/>
              <a:cs typeface="Arial"/>
            </a:endParaRPr>
          </a:p>
        </p:txBody>
      </p:sp>
      <p:pic>
        <p:nvPicPr>
          <p:cNvPr id="4" name="object 4"/>
          <p:cNvPicPr/>
          <p:nvPr/>
        </p:nvPicPr>
        <p:blipFill>
          <a:blip r:embed="rId2" cstate="print"/>
          <a:stretch>
            <a:fillRect/>
          </a:stretch>
        </p:blipFill>
        <p:spPr>
          <a:xfrm>
            <a:off x="4826157" y="3408015"/>
            <a:ext cx="3764447" cy="1214600"/>
          </a:xfrm>
          <a:prstGeom prst="rect">
            <a:avLst/>
          </a:prstGeom>
        </p:spPr>
      </p:pic>
      <p:pic>
        <p:nvPicPr>
          <p:cNvPr id="5" name="object 5"/>
          <p:cNvPicPr/>
          <p:nvPr/>
        </p:nvPicPr>
        <p:blipFill>
          <a:blip r:embed="rId3" cstate="print"/>
          <a:stretch>
            <a:fillRect/>
          </a:stretch>
        </p:blipFill>
        <p:spPr>
          <a:xfrm>
            <a:off x="1689172" y="3410906"/>
            <a:ext cx="2821479" cy="1481276"/>
          </a:xfrm>
          <a:prstGeom prst="rect">
            <a:avLst/>
          </a:prstGeom>
        </p:spPr>
      </p:pic>
      <p:sp>
        <p:nvSpPr>
          <p:cNvPr id="6" name="object 6"/>
          <p:cNvSpPr txBox="1"/>
          <p:nvPr/>
        </p:nvSpPr>
        <p:spPr>
          <a:xfrm>
            <a:off x="1652861" y="4734319"/>
            <a:ext cx="4300536" cy="374598"/>
          </a:xfrm>
          <a:prstGeom prst="rect">
            <a:avLst/>
          </a:prstGeom>
        </p:spPr>
        <p:txBody>
          <a:bodyPr vert="horz" wrap="square" lIns="0" tIns="35441" rIns="0" bIns="0" rtlCol="0">
            <a:spAutoFit/>
          </a:bodyPr>
          <a:lstStyle/>
          <a:p>
            <a:pPr marL="3182409">
              <a:spcBef>
                <a:spcPts val="279"/>
              </a:spcBef>
            </a:pPr>
            <a:r>
              <a:rPr sz="1105" spc="-9" dirty="0">
                <a:latin typeface="Arial"/>
                <a:cs typeface="Arial"/>
              </a:rPr>
              <a:t>(data</a:t>
            </a:r>
            <a:r>
              <a:rPr sz="1105" spc="-23" dirty="0">
                <a:latin typeface="Arial"/>
                <a:cs typeface="Arial"/>
              </a:rPr>
              <a:t> </a:t>
            </a:r>
            <a:r>
              <a:rPr sz="1105" spc="9" dirty="0">
                <a:latin typeface="Arial"/>
                <a:cs typeface="Arial"/>
              </a:rPr>
              <a:t>from</a:t>
            </a:r>
            <a:r>
              <a:rPr sz="1105" spc="-20" dirty="0">
                <a:latin typeface="Arial"/>
                <a:cs typeface="Arial"/>
              </a:rPr>
              <a:t> </a:t>
            </a:r>
            <a:r>
              <a:rPr sz="1105" spc="-12" dirty="0">
                <a:latin typeface="Arial"/>
                <a:cs typeface="Arial"/>
              </a:rPr>
              <a:t>~2017)</a:t>
            </a:r>
            <a:endParaRPr sz="1105">
              <a:latin typeface="Arial"/>
              <a:cs typeface="Arial"/>
            </a:endParaRPr>
          </a:p>
          <a:p>
            <a:pPr marL="7384">
              <a:spcBef>
                <a:spcPts val="186"/>
              </a:spcBef>
            </a:pPr>
            <a:r>
              <a:rPr sz="930" spc="-6" dirty="0">
                <a:latin typeface="Arial"/>
                <a:cs typeface="Arial"/>
              </a:rPr>
              <a:t>Image</a:t>
            </a:r>
            <a:r>
              <a:rPr sz="930" spc="12" dirty="0">
                <a:latin typeface="Arial"/>
                <a:cs typeface="Arial"/>
              </a:rPr>
              <a:t> </a:t>
            </a:r>
            <a:r>
              <a:rPr sz="930" dirty="0">
                <a:latin typeface="Arial"/>
                <a:cs typeface="Arial"/>
              </a:rPr>
              <a:t>source:</a:t>
            </a:r>
            <a:r>
              <a:rPr sz="930" spc="15" dirty="0">
                <a:latin typeface="Arial"/>
                <a:cs typeface="Arial"/>
              </a:rPr>
              <a:t> </a:t>
            </a:r>
            <a:r>
              <a:rPr sz="930" u="sng" spc="15" dirty="0">
                <a:uFill>
                  <a:solidFill>
                    <a:srgbClr val="000000"/>
                  </a:solidFill>
                </a:uFill>
                <a:latin typeface="Arial"/>
                <a:cs typeface="Arial"/>
                <a:hlinkClick r:id="rId4"/>
              </a:rPr>
              <a:t>https://www.amax.com/blog/?p=907</a:t>
            </a:r>
            <a:endParaRPr sz="930">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31</a:t>
            </a:fld>
            <a:endParaRPr spc="-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2632" y="946968"/>
            <a:ext cx="4888634" cy="3976769"/>
            <a:chOff x="1429527" y="1628828"/>
            <a:chExt cx="8408670" cy="6840220"/>
          </a:xfrm>
        </p:grpSpPr>
        <p:pic>
          <p:nvPicPr>
            <p:cNvPr id="3" name="object 3"/>
            <p:cNvPicPr/>
            <p:nvPr/>
          </p:nvPicPr>
          <p:blipFill>
            <a:blip r:embed="rId2" cstate="print"/>
            <a:stretch>
              <a:fillRect/>
            </a:stretch>
          </p:blipFill>
          <p:spPr>
            <a:xfrm>
              <a:off x="1429527" y="1628828"/>
              <a:ext cx="8408183" cy="6840114"/>
            </a:xfrm>
            <a:prstGeom prst="rect">
              <a:avLst/>
            </a:prstGeom>
          </p:spPr>
        </p:pic>
        <p:sp>
          <p:nvSpPr>
            <p:cNvPr id="4" name="object 4"/>
            <p:cNvSpPr/>
            <p:nvPr/>
          </p:nvSpPr>
          <p:spPr>
            <a:xfrm>
              <a:off x="1468967" y="3644900"/>
              <a:ext cx="5307965" cy="0"/>
            </a:xfrm>
            <a:custGeom>
              <a:avLst/>
              <a:gdLst/>
              <a:ahLst/>
              <a:cxnLst/>
              <a:rect l="l" t="t" r="r" b="b"/>
              <a:pathLst>
                <a:path w="5307965">
                  <a:moveTo>
                    <a:pt x="0" y="0"/>
                  </a:moveTo>
                  <a:lnTo>
                    <a:pt x="5307826" y="0"/>
                  </a:lnTo>
                </a:path>
              </a:pathLst>
            </a:custGeom>
            <a:ln w="25400">
              <a:solidFill>
                <a:srgbClr val="EE220C"/>
              </a:solidFill>
            </a:ln>
          </p:spPr>
          <p:txBody>
            <a:bodyPr wrap="square" lIns="0" tIns="0" rIns="0" bIns="0" rtlCol="0"/>
            <a:lstStyle/>
            <a:p>
              <a:endParaRPr sz="1047"/>
            </a:p>
          </p:txBody>
        </p:sp>
        <p:sp>
          <p:nvSpPr>
            <p:cNvPr id="5" name="object 5"/>
            <p:cNvSpPr/>
            <p:nvPr/>
          </p:nvSpPr>
          <p:spPr>
            <a:xfrm>
              <a:off x="1468967" y="7734299"/>
              <a:ext cx="7371080" cy="0"/>
            </a:xfrm>
            <a:custGeom>
              <a:avLst/>
              <a:gdLst/>
              <a:ahLst/>
              <a:cxnLst/>
              <a:rect l="l" t="t" r="r" b="b"/>
              <a:pathLst>
                <a:path w="7371080">
                  <a:moveTo>
                    <a:pt x="0" y="0"/>
                  </a:moveTo>
                  <a:lnTo>
                    <a:pt x="7370897" y="0"/>
                  </a:lnTo>
                </a:path>
              </a:pathLst>
            </a:custGeom>
            <a:ln w="25400">
              <a:solidFill>
                <a:srgbClr val="EE220C"/>
              </a:solidFill>
            </a:ln>
          </p:spPr>
          <p:txBody>
            <a:bodyPr wrap="square" lIns="0" tIns="0" rIns="0" bIns="0" rtlCol="0"/>
            <a:lstStyle/>
            <a:p>
              <a:endParaRPr sz="1047"/>
            </a:p>
          </p:txBody>
        </p:sp>
      </p:grpSp>
      <p:sp>
        <p:nvSpPr>
          <p:cNvPr id="6" name="object 6"/>
          <p:cNvSpPr txBox="1"/>
          <p:nvPr/>
        </p:nvSpPr>
        <p:spPr>
          <a:xfrm>
            <a:off x="2132790" y="4932197"/>
            <a:ext cx="2594941" cy="177503"/>
          </a:xfrm>
          <a:prstGeom prst="rect">
            <a:avLst/>
          </a:prstGeom>
        </p:spPr>
        <p:txBody>
          <a:bodyPr vert="horz" wrap="square" lIns="0" tIns="7384" rIns="0" bIns="0" rtlCol="0">
            <a:spAutoFit/>
          </a:bodyPr>
          <a:lstStyle/>
          <a:p>
            <a:pPr marL="7384">
              <a:spcBef>
                <a:spcPts val="58"/>
              </a:spcBef>
            </a:pPr>
            <a:r>
              <a:rPr sz="1105" spc="-3" dirty="0">
                <a:latin typeface="Arial"/>
                <a:cs typeface="Arial"/>
              </a:rPr>
              <a:t>(Excerpt</a:t>
            </a:r>
            <a:r>
              <a:rPr sz="1105" spc="-6" dirty="0">
                <a:latin typeface="Arial"/>
                <a:cs typeface="Arial"/>
              </a:rPr>
              <a:t> </a:t>
            </a:r>
            <a:r>
              <a:rPr sz="1105" spc="9" dirty="0">
                <a:latin typeface="Arial"/>
                <a:cs typeface="Arial"/>
              </a:rPr>
              <a:t>from</a:t>
            </a:r>
            <a:r>
              <a:rPr sz="1105" spc="-3" dirty="0">
                <a:latin typeface="Arial"/>
                <a:cs typeface="Arial"/>
              </a:rPr>
              <a:t> </a:t>
            </a:r>
            <a:r>
              <a:rPr sz="1105" spc="15" dirty="0">
                <a:latin typeface="Arial"/>
                <a:cs typeface="Arial"/>
              </a:rPr>
              <a:t>"Architects</a:t>
            </a:r>
            <a:r>
              <a:rPr sz="1105" spc="-3" dirty="0">
                <a:latin typeface="Arial"/>
                <a:cs typeface="Arial"/>
              </a:rPr>
              <a:t> </a:t>
            </a:r>
            <a:r>
              <a:rPr sz="1105" spc="17" dirty="0">
                <a:latin typeface="Arial"/>
                <a:cs typeface="Arial"/>
              </a:rPr>
              <a:t>of</a:t>
            </a:r>
            <a:r>
              <a:rPr sz="1105" spc="-3" dirty="0">
                <a:latin typeface="Arial"/>
                <a:cs typeface="Arial"/>
              </a:rPr>
              <a:t> </a:t>
            </a:r>
            <a:r>
              <a:rPr sz="1105" dirty="0">
                <a:latin typeface="Arial"/>
                <a:cs typeface="Arial"/>
              </a:rPr>
              <a:t>Intelligence")</a:t>
            </a:r>
            <a:endParaRPr sz="1105">
              <a:latin typeface="Arial"/>
              <a:cs typeface="Arial"/>
            </a:endParaRPr>
          </a:p>
        </p:txBody>
      </p:sp>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32</a:t>
            </a:fld>
            <a:endParaRPr spc="-3" dirty="0"/>
          </a:p>
        </p:txBody>
      </p:sp>
      <p:sp>
        <p:nvSpPr>
          <p:cNvPr id="7" name="object 7"/>
          <p:cNvSpPr txBox="1">
            <a:spLocks noGrp="1"/>
          </p:cNvSpPr>
          <p:nvPr>
            <p:ph type="title"/>
          </p:nvPr>
        </p:nvSpPr>
        <p:spPr>
          <a:xfrm>
            <a:off x="850900" y="232554"/>
            <a:ext cx="8153400" cy="469121"/>
          </a:xfrm>
          <a:prstGeom prst="rect">
            <a:avLst/>
          </a:prstGeom>
        </p:spPr>
        <p:txBody>
          <a:bodyPr vert="horz" wrap="square" lIns="0" tIns="7384" rIns="0" bIns="0" rtlCol="0">
            <a:spAutoFit/>
          </a:bodyPr>
          <a:lstStyle/>
          <a:p>
            <a:pPr marL="7384">
              <a:lnSpc>
                <a:spcPct val="100000"/>
              </a:lnSpc>
              <a:spcBef>
                <a:spcPts val="58"/>
              </a:spcBef>
            </a:pPr>
            <a:r>
              <a:rPr sz="3000" b="1" spc="-12" dirty="0"/>
              <a:t>When</a:t>
            </a:r>
            <a:r>
              <a:rPr sz="3000" b="1" dirty="0"/>
              <a:t> </a:t>
            </a:r>
            <a:r>
              <a:rPr sz="3000" b="1" spc="-15" dirty="0"/>
              <a:t>did</a:t>
            </a:r>
            <a:r>
              <a:rPr sz="3000" b="1" dirty="0"/>
              <a:t> </a:t>
            </a:r>
            <a:r>
              <a:rPr sz="3000" b="1" spc="29" dirty="0"/>
              <a:t>Deep</a:t>
            </a:r>
            <a:r>
              <a:rPr sz="3000" b="1" dirty="0"/>
              <a:t> </a:t>
            </a:r>
            <a:r>
              <a:rPr sz="3000" b="1" spc="-6" dirty="0"/>
              <a:t>Learning</a:t>
            </a:r>
            <a:r>
              <a:rPr sz="3000" b="1" dirty="0"/>
              <a:t> </a:t>
            </a:r>
            <a:r>
              <a:rPr sz="3000" b="1" spc="17" dirty="0"/>
              <a:t>Become</a:t>
            </a:r>
            <a:r>
              <a:rPr sz="3000" b="1" dirty="0"/>
              <a:t> </a:t>
            </a:r>
            <a:r>
              <a:rPr sz="3000" b="1" spc="-17" dirty="0"/>
              <a:t>Really</a:t>
            </a:r>
            <a:r>
              <a:rPr sz="3000" b="1" dirty="0"/>
              <a:t> </a:t>
            </a:r>
            <a:r>
              <a:rPr sz="3000" b="1" spc="-23" dirty="0"/>
              <a:t>Popular?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33</a:t>
            </a:fld>
            <a:endParaRPr spc="-3" dirty="0"/>
          </a:p>
        </p:txBody>
      </p:sp>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56230" y="834339"/>
            <a:ext cx="4431594" cy="426080"/>
          </a:xfrm>
          <a:prstGeom prst="rect">
            <a:avLst/>
          </a:prstGeom>
        </p:spPr>
        <p:txBody>
          <a:bodyPr vert="horz" wrap="square" lIns="0" tIns="5907" rIns="0" bIns="0" rtlCol="0">
            <a:spAutoFit/>
          </a:bodyPr>
          <a:lstStyle/>
          <a:p>
            <a:pPr marL="140292" marR="2954" indent="-132908">
              <a:lnSpc>
                <a:spcPct val="100699"/>
              </a:lnSpc>
              <a:spcBef>
                <a:spcPts val="47"/>
              </a:spcBef>
              <a:buChar char="•"/>
              <a:tabLst>
                <a:tab pos="140292" algn="l"/>
              </a:tabLst>
            </a:pPr>
            <a:r>
              <a:rPr sz="1395" spc="6" dirty="0">
                <a:latin typeface="Arial"/>
                <a:cs typeface="Arial"/>
              </a:rPr>
              <a:t>Many</a:t>
            </a:r>
            <a:r>
              <a:rPr sz="1395" spc="3" dirty="0">
                <a:latin typeface="Arial"/>
                <a:cs typeface="Arial"/>
              </a:rPr>
              <a:t> </a:t>
            </a:r>
            <a:r>
              <a:rPr sz="1395" dirty="0">
                <a:latin typeface="Arial"/>
                <a:cs typeface="Arial"/>
              </a:rPr>
              <a:t>enhancements</a:t>
            </a:r>
            <a:r>
              <a:rPr sz="1395" spc="3" dirty="0">
                <a:latin typeface="Arial"/>
                <a:cs typeface="Arial"/>
              </a:rPr>
              <a:t> </a:t>
            </a:r>
            <a:r>
              <a:rPr sz="1395" spc="-9" dirty="0">
                <a:latin typeface="Arial"/>
                <a:cs typeface="Arial"/>
              </a:rPr>
              <a:t>were</a:t>
            </a:r>
            <a:r>
              <a:rPr sz="1395" spc="3" dirty="0">
                <a:latin typeface="Arial"/>
                <a:cs typeface="Arial"/>
              </a:rPr>
              <a:t> </a:t>
            </a:r>
            <a:r>
              <a:rPr sz="1395" spc="9" dirty="0">
                <a:latin typeface="Arial"/>
                <a:cs typeface="Arial"/>
              </a:rPr>
              <a:t>developed</a:t>
            </a:r>
            <a:r>
              <a:rPr sz="1395" spc="3" dirty="0">
                <a:latin typeface="Arial"/>
                <a:cs typeface="Arial"/>
              </a:rPr>
              <a:t> </a:t>
            </a:r>
            <a:r>
              <a:rPr sz="1395" spc="38" dirty="0">
                <a:latin typeface="Arial"/>
                <a:cs typeface="Arial"/>
              </a:rPr>
              <a:t>to</a:t>
            </a:r>
            <a:r>
              <a:rPr sz="1395" spc="3" dirty="0">
                <a:latin typeface="Arial"/>
                <a:cs typeface="Arial"/>
              </a:rPr>
              <a:t> </a:t>
            </a:r>
            <a:r>
              <a:rPr sz="1395" dirty="0">
                <a:latin typeface="Arial"/>
                <a:cs typeface="Arial"/>
              </a:rPr>
              <a:t>make</a:t>
            </a:r>
            <a:r>
              <a:rPr sz="1395" spc="3" dirty="0">
                <a:latin typeface="Arial"/>
                <a:cs typeface="Arial"/>
              </a:rPr>
              <a:t> </a:t>
            </a:r>
            <a:r>
              <a:rPr sz="1395" spc="-12" dirty="0">
                <a:latin typeface="Arial"/>
                <a:cs typeface="Arial"/>
              </a:rPr>
              <a:t>neural </a:t>
            </a:r>
            <a:r>
              <a:rPr sz="1395" spc="-378" dirty="0">
                <a:latin typeface="Arial"/>
                <a:cs typeface="Arial"/>
              </a:rPr>
              <a:t> </a:t>
            </a:r>
            <a:r>
              <a:rPr sz="1395" spc="15" dirty="0">
                <a:latin typeface="Arial"/>
                <a:cs typeface="Arial"/>
              </a:rPr>
              <a:t>networks</a:t>
            </a:r>
            <a:r>
              <a:rPr sz="1395" dirty="0">
                <a:latin typeface="Arial"/>
                <a:cs typeface="Arial"/>
              </a:rPr>
              <a:t> </a:t>
            </a:r>
            <a:r>
              <a:rPr sz="1395" spc="15" dirty="0">
                <a:latin typeface="Arial"/>
                <a:cs typeface="Arial"/>
              </a:rPr>
              <a:t>perform</a:t>
            </a:r>
            <a:r>
              <a:rPr sz="1395" dirty="0">
                <a:latin typeface="Arial"/>
                <a:cs typeface="Arial"/>
              </a:rPr>
              <a:t> </a:t>
            </a:r>
            <a:r>
              <a:rPr sz="1395" spc="15" dirty="0">
                <a:latin typeface="Arial"/>
                <a:cs typeface="Arial"/>
              </a:rPr>
              <a:t>better</a:t>
            </a:r>
            <a:r>
              <a:rPr sz="1395" dirty="0">
                <a:latin typeface="Arial"/>
                <a:cs typeface="Arial"/>
              </a:rPr>
              <a:t> </a:t>
            </a:r>
            <a:r>
              <a:rPr sz="1395" spc="6" dirty="0">
                <a:latin typeface="Arial"/>
                <a:cs typeface="Arial"/>
              </a:rPr>
              <a:t>and</a:t>
            </a:r>
            <a:r>
              <a:rPr sz="1395" dirty="0">
                <a:latin typeface="Arial"/>
                <a:cs typeface="Arial"/>
              </a:rPr>
              <a:t> </a:t>
            </a:r>
            <a:r>
              <a:rPr sz="1395" spc="-3" dirty="0">
                <a:latin typeface="Arial"/>
                <a:cs typeface="Arial"/>
              </a:rPr>
              <a:t>solve</a:t>
            </a:r>
            <a:r>
              <a:rPr sz="1395" dirty="0">
                <a:latin typeface="Arial"/>
                <a:cs typeface="Arial"/>
              </a:rPr>
              <a:t> </a:t>
            </a:r>
            <a:r>
              <a:rPr sz="1395" spc="6" dirty="0">
                <a:latin typeface="Arial"/>
                <a:cs typeface="Arial"/>
              </a:rPr>
              <a:t>new</a:t>
            </a:r>
            <a:r>
              <a:rPr sz="1395" dirty="0">
                <a:latin typeface="Arial"/>
                <a:cs typeface="Arial"/>
              </a:rPr>
              <a:t> </a:t>
            </a:r>
            <a:r>
              <a:rPr sz="1395" spc="12" dirty="0">
                <a:latin typeface="Arial"/>
                <a:cs typeface="Arial"/>
              </a:rPr>
              <a:t>problems</a:t>
            </a:r>
            <a:endParaRPr sz="1395" dirty="0">
              <a:latin typeface="Arial"/>
              <a:cs typeface="Arial"/>
            </a:endParaRPr>
          </a:p>
        </p:txBody>
      </p:sp>
      <p:sp>
        <p:nvSpPr>
          <p:cNvPr id="4" name="object 4"/>
          <p:cNvSpPr txBox="1"/>
          <p:nvPr/>
        </p:nvSpPr>
        <p:spPr>
          <a:xfrm>
            <a:off x="1859599" y="1735130"/>
            <a:ext cx="2618938" cy="799211"/>
          </a:xfrm>
          <a:prstGeom prst="rect">
            <a:avLst/>
          </a:prstGeom>
        </p:spPr>
        <p:txBody>
          <a:bodyPr vert="horz" wrap="square" lIns="0" tIns="7384" rIns="0" bIns="0" rtlCol="0">
            <a:spAutoFit/>
          </a:bodyPr>
          <a:lstStyle/>
          <a:p>
            <a:pPr marL="7384">
              <a:spcBef>
                <a:spcPts val="58"/>
              </a:spcBef>
            </a:pPr>
            <a:r>
              <a:rPr sz="1395" spc="6" dirty="0">
                <a:latin typeface="Arial"/>
                <a:cs typeface="Arial"/>
              </a:rPr>
              <a:t>Rectified</a:t>
            </a:r>
            <a:r>
              <a:rPr sz="1395" spc="-6" dirty="0">
                <a:latin typeface="Arial"/>
                <a:cs typeface="Arial"/>
              </a:rPr>
              <a:t> </a:t>
            </a:r>
            <a:r>
              <a:rPr sz="1395" spc="-12" dirty="0">
                <a:latin typeface="Arial"/>
                <a:cs typeface="Arial"/>
              </a:rPr>
              <a:t>Linear</a:t>
            </a:r>
            <a:r>
              <a:rPr sz="1395" spc="-3" dirty="0">
                <a:latin typeface="Arial"/>
                <a:cs typeface="Arial"/>
              </a:rPr>
              <a:t> </a:t>
            </a:r>
            <a:r>
              <a:rPr sz="1395" spc="9" dirty="0">
                <a:latin typeface="Arial"/>
                <a:cs typeface="Arial"/>
              </a:rPr>
              <a:t>Units</a:t>
            </a:r>
            <a:endParaRPr sz="1395">
              <a:latin typeface="Arial"/>
              <a:cs typeface="Arial"/>
            </a:endParaRPr>
          </a:p>
          <a:p>
            <a:pPr marL="22151" marR="2954">
              <a:lnSpc>
                <a:spcPts val="872"/>
              </a:lnSpc>
              <a:spcBef>
                <a:spcPts val="884"/>
              </a:spcBef>
            </a:pPr>
            <a:r>
              <a:rPr sz="756" spc="-9" dirty="0">
                <a:solidFill>
                  <a:srgbClr val="222222"/>
                </a:solidFill>
                <a:latin typeface="Arial"/>
                <a:cs typeface="Arial"/>
              </a:rPr>
              <a:t>Nair, </a:t>
            </a:r>
            <a:r>
              <a:rPr sz="756" spc="-23" dirty="0">
                <a:solidFill>
                  <a:srgbClr val="222222"/>
                </a:solidFill>
                <a:latin typeface="Arial"/>
                <a:cs typeface="Arial"/>
              </a:rPr>
              <a:t>V., </a:t>
            </a:r>
            <a:r>
              <a:rPr sz="756" dirty="0">
                <a:solidFill>
                  <a:srgbClr val="222222"/>
                </a:solidFill>
                <a:latin typeface="Arial"/>
                <a:cs typeface="Arial"/>
              </a:rPr>
              <a:t>&amp; Hinton, G. E. (2010). </a:t>
            </a:r>
            <a:r>
              <a:rPr sz="756" spc="-3" dirty="0">
                <a:solidFill>
                  <a:srgbClr val="222222"/>
                </a:solidFill>
                <a:latin typeface="Arial"/>
                <a:cs typeface="Arial"/>
              </a:rPr>
              <a:t>Rectified </a:t>
            </a:r>
            <a:r>
              <a:rPr sz="756" dirty="0">
                <a:solidFill>
                  <a:srgbClr val="222222"/>
                </a:solidFill>
                <a:latin typeface="Arial"/>
                <a:cs typeface="Arial"/>
              </a:rPr>
              <a:t>linear units improve </a:t>
            </a:r>
            <a:r>
              <a:rPr sz="756" spc="-203" dirty="0">
                <a:solidFill>
                  <a:srgbClr val="222222"/>
                </a:solidFill>
                <a:latin typeface="Arial"/>
                <a:cs typeface="Arial"/>
              </a:rPr>
              <a:t> </a:t>
            </a:r>
            <a:r>
              <a:rPr sz="756" spc="-3" dirty="0">
                <a:solidFill>
                  <a:srgbClr val="222222"/>
                </a:solidFill>
                <a:latin typeface="Arial"/>
                <a:cs typeface="Arial"/>
              </a:rPr>
              <a:t>restricted </a:t>
            </a:r>
            <a:r>
              <a:rPr sz="756" dirty="0">
                <a:solidFill>
                  <a:srgbClr val="222222"/>
                </a:solidFill>
                <a:latin typeface="Arial"/>
                <a:cs typeface="Arial"/>
              </a:rPr>
              <a:t>boltzmann machines. In </a:t>
            </a:r>
            <a:r>
              <a:rPr sz="756" i="1" dirty="0">
                <a:solidFill>
                  <a:srgbClr val="222222"/>
                </a:solidFill>
                <a:latin typeface="Arial"/>
                <a:cs typeface="Arial"/>
              </a:rPr>
              <a:t>Proceedings of the 27th </a:t>
            </a:r>
            <a:r>
              <a:rPr sz="756" i="1" spc="3" dirty="0">
                <a:solidFill>
                  <a:srgbClr val="222222"/>
                </a:solidFill>
                <a:latin typeface="Arial"/>
                <a:cs typeface="Arial"/>
              </a:rPr>
              <a:t> </a:t>
            </a:r>
            <a:r>
              <a:rPr sz="756" i="1" dirty="0">
                <a:solidFill>
                  <a:srgbClr val="222222"/>
                </a:solidFill>
                <a:latin typeface="Arial"/>
                <a:cs typeface="Arial"/>
              </a:rPr>
              <a:t>international conference on machine learning </a:t>
            </a:r>
            <a:r>
              <a:rPr sz="756" i="1" spc="-3" dirty="0">
                <a:solidFill>
                  <a:srgbClr val="222222"/>
                </a:solidFill>
                <a:latin typeface="Arial"/>
                <a:cs typeface="Arial"/>
              </a:rPr>
              <a:t>(ICML-10) </a:t>
            </a:r>
            <a:r>
              <a:rPr sz="756" dirty="0">
                <a:solidFill>
                  <a:srgbClr val="222222"/>
                </a:solidFill>
                <a:latin typeface="Arial"/>
                <a:cs typeface="Arial"/>
              </a:rPr>
              <a:t>(pp. </a:t>
            </a:r>
            <a:r>
              <a:rPr sz="756" spc="-203" dirty="0">
                <a:solidFill>
                  <a:srgbClr val="222222"/>
                </a:solidFill>
                <a:latin typeface="Arial"/>
                <a:cs typeface="Arial"/>
              </a:rPr>
              <a:t> </a:t>
            </a:r>
            <a:r>
              <a:rPr sz="756" dirty="0">
                <a:solidFill>
                  <a:srgbClr val="222222"/>
                </a:solidFill>
                <a:latin typeface="Arial"/>
                <a:cs typeface="Arial"/>
              </a:rPr>
              <a:t>807-814).</a:t>
            </a:r>
            <a:endParaRPr sz="756">
              <a:latin typeface="Arial"/>
              <a:cs typeface="Arial"/>
            </a:endParaRPr>
          </a:p>
        </p:txBody>
      </p:sp>
      <p:sp>
        <p:nvSpPr>
          <p:cNvPr id="5" name="object 5"/>
          <p:cNvSpPr txBox="1"/>
          <p:nvPr/>
        </p:nvSpPr>
        <p:spPr>
          <a:xfrm>
            <a:off x="5337241" y="1735130"/>
            <a:ext cx="2793927" cy="799211"/>
          </a:xfrm>
          <a:prstGeom prst="rect">
            <a:avLst/>
          </a:prstGeom>
        </p:spPr>
        <p:txBody>
          <a:bodyPr vert="horz" wrap="square" lIns="0" tIns="7384" rIns="0" bIns="0" rtlCol="0">
            <a:spAutoFit/>
          </a:bodyPr>
          <a:lstStyle/>
          <a:p>
            <a:pPr marL="7384">
              <a:spcBef>
                <a:spcPts val="58"/>
              </a:spcBef>
            </a:pPr>
            <a:r>
              <a:rPr sz="1395" spc="15" dirty="0">
                <a:latin typeface="Arial"/>
                <a:cs typeface="Arial"/>
              </a:rPr>
              <a:t>BatchNorm</a:t>
            </a:r>
            <a:endParaRPr sz="1395">
              <a:latin typeface="Arial"/>
              <a:cs typeface="Arial"/>
            </a:endParaRPr>
          </a:p>
          <a:p>
            <a:pPr marL="22151" marR="2954">
              <a:lnSpc>
                <a:spcPts val="872"/>
              </a:lnSpc>
              <a:spcBef>
                <a:spcPts val="884"/>
              </a:spcBef>
            </a:pPr>
            <a:r>
              <a:rPr sz="756" spc="-3" dirty="0">
                <a:solidFill>
                  <a:srgbClr val="222222"/>
                </a:solidFill>
                <a:latin typeface="Arial"/>
                <a:cs typeface="Arial"/>
              </a:rPr>
              <a:t>Ioffe, S., </a:t>
            </a:r>
            <a:r>
              <a:rPr sz="756" dirty="0">
                <a:solidFill>
                  <a:srgbClr val="222222"/>
                </a:solidFill>
                <a:latin typeface="Arial"/>
                <a:cs typeface="Arial"/>
              </a:rPr>
              <a:t>&amp; </a:t>
            </a:r>
            <a:r>
              <a:rPr sz="756" spc="-9" dirty="0">
                <a:solidFill>
                  <a:srgbClr val="222222"/>
                </a:solidFill>
                <a:latin typeface="Arial"/>
                <a:cs typeface="Arial"/>
              </a:rPr>
              <a:t>Szegedy, </a:t>
            </a:r>
            <a:r>
              <a:rPr sz="756" dirty="0">
                <a:solidFill>
                  <a:srgbClr val="222222"/>
                </a:solidFill>
                <a:latin typeface="Arial"/>
                <a:cs typeface="Arial"/>
              </a:rPr>
              <a:t>C. (2015, June). Batch Normalization: </a:t>
            </a:r>
            <a:r>
              <a:rPr sz="756" spc="3" dirty="0">
                <a:solidFill>
                  <a:srgbClr val="222222"/>
                </a:solidFill>
                <a:latin typeface="Arial"/>
                <a:cs typeface="Arial"/>
              </a:rPr>
              <a:t> </a:t>
            </a:r>
            <a:r>
              <a:rPr sz="756" dirty="0">
                <a:solidFill>
                  <a:srgbClr val="222222"/>
                </a:solidFill>
                <a:latin typeface="Arial"/>
                <a:cs typeface="Arial"/>
              </a:rPr>
              <a:t>Accelerating Deep Network </a:t>
            </a:r>
            <a:r>
              <a:rPr sz="756" spc="-6" dirty="0">
                <a:solidFill>
                  <a:srgbClr val="222222"/>
                </a:solidFill>
                <a:latin typeface="Arial"/>
                <a:cs typeface="Arial"/>
              </a:rPr>
              <a:t>Training </a:t>
            </a:r>
            <a:r>
              <a:rPr sz="756" dirty="0">
                <a:solidFill>
                  <a:srgbClr val="222222"/>
                </a:solidFill>
                <a:latin typeface="Arial"/>
                <a:cs typeface="Arial"/>
              </a:rPr>
              <a:t>by Reducing Internal </a:t>
            </a:r>
            <a:r>
              <a:rPr sz="756" spc="3" dirty="0">
                <a:solidFill>
                  <a:srgbClr val="222222"/>
                </a:solidFill>
                <a:latin typeface="Arial"/>
                <a:cs typeface="Arial"/>
              </a:rPr>
              <a:t> </a:t>
            </a:r>
            <a:r>
              <a:rPr sz="756" dirty="0">
                <a:solidFill>
                  <a:srgbClr val="222222"/>
                </a:solidFill>
                <a:latin typeface="Arial"/>
                <a:cs typeface="Arial"/>
              </a:rPr>
              <a:t>Covariate</a:t>
            </a:r>
            <a:r>
              <a:rPr sz="756" spc="-9" dirty="0">
                <a:solidFill>
                  <a:srgbClr val="222222"/>
                </a:solidFill>
                <a:latin typeface="Arial"/>
                <a:cs typeface="Arial"/>
              </a:rPr>
              <a:t> </a:t>
            </a:r>
            <a:r>
              <a:rPr sz="756" dirty="0">
                <a:solidFill>
                  <a:srgbClr val="222222"/>
                </a:solidFill>
                <a:latin typeface="Arial"/>
                <a:cs typeface="Arial"/>
              </a:rPr>
              <a:t>Shift.</a:t>
            </a:r>
            <a:r>
              <a:rPr sz="756" spc="-12" dirty="0">
                <a:solidFill>
                  <a:srgbClr val="222222"/>
                </a:solidFill>
                <a:latin typeface="Arial"/>
                <a:cs typeface="Arial"/>
              </a:rPr>
              <a:t> </a:t>
            </a:r>
            <a:r>
              <a:rPr sz="756" dirty="0">
                <a:solidFill>
                  <a:srgbClr val="222222"/>
                </a:solidFill>
                <a:latin typeface="Arial"/>
                <a:cs typeface="Arial"/>
              </a:rPr>
              <a:t>In</a:t>
            </a:r>
            <a:r>
              <a:rPr sz="756" spc="-12" dirty="0">
                <a:solidFill>
                  <a:srgbClr val="222222"/>
                </a:solidFill>
                <a:latin typeface="Arial"/>
                <a:cs typeface="Arial"/>
              </a:rPr>
              <a:t> </a:t>
            </a:r>
            <a:r>
              <a:rPr sz="756" i="1" dirty="0">
                <a:solidFill>
                  <a:srgbClr val="222222"/>
                </a:solidFill>
                <a:latin typeface="Arial"/>
                <a:cs typeface="Arial"/>
              </a:rPr>
              <a:t>International</a:t>
            </a:r>
            <a:r>
              <a:rPr sz="756" i="1" spc="-9" dirty="0">
                <a:solidFill>
                  <a:srgbClr val="222222"/>
                </a:solidFill>
                <a:latin typeface="Arial"/>
                <a:cs typeface="Arial"/>
              </a:rPr>
              <a:t> </a:t>
            </a:r>
            <a:r>
              <a:rPr sz="756" i="1" dirty="0">
                <a:solidFill>
                  <a:srgbClr val="222222"/>
                </a:solidFill>
                <a:latin typeface="Arial"/>
                <a:cs typeface="Arial"/>
              </a:rPr>
              <a:t>Conference</a:t>
            </a:r>
            <a:r>
              <a:rPr sz="756" i="1" spc="-9" dirty="0">
                <a:solidFill>
                  <a:srgbClr val="222222"/>
                </a:solidFill>
                <a:latin typeface="Arial"/>
                <a:cs typeface="Arial"/>
              </a:rPr>
              <a:t> </a:t>
            </a:r>
            <a:r>
              <a:rPr sz="756" i="1" dirty="0">
                <a:solidFill>
                  <a:srgbClr val="222222"/>
                </a:solidFill>
                <a:latin typeface="Arial"/>
                <a:cs typeface="Arial"/>
              </a:rPr>
              <a:t>on</a:t>
            </a:r>
            <a:r>
              <a:rPr sz="756" i="1" spc="-6" dirty="0">
                <a:solidFill>
                  <a:srgbClr val="222222"/>
                </a:solidFill>
                <a:latin typeface="Arial"/>
                <a:cs typeface="Arial"/>
              </a:rPr>
              <a:t> </a:t>
            </a:r>
            <a:r>
              <a:rPr sz="756" i="1" dirty="0">
                <a:solidFill>
                  <a:srgbClr val="222222"/>
                </a:solidFill>
                <a:latin typeface="Arial"/>
                <a:cs typeface="Arial"/>
              </a:rPr>
              <a:t>Machine</a:t>
            </a:r>
            <a:r>
              <a:rPr sz="756" i="1" spc="-9" dirty="0">
                <a:solidFill>
                  <a:srgbClr val="222222"/>
                </a:solidFill>
                <a:latin typeface="Arial"/>
                <a:cs typeface="Arial"/>
              </a:rPr>
              <a:t> </a:t>
            </a:r>
            <a:r>
              <a:rPr sz="756" i="1" dirty="0">
                <a:solidFill>
                  <a:srgbClr val="222222"/>
                </a:solidFill>
                <a:latin typeface="Arial"/>
                <a:cs typeface="Arial"/>
              </a:rPr>
              <a:t>Learning </a:t>
            </a:r>
            <a:r>
              <a:rPr sz="756" i="1" spc="-203" dirty="0">
                <a:solidFill>
                  <a:srgbClr val="222222"/>
                </a:solidFill>
                <a:latin typeface="Arial"/>
                <a:cs typeface="Arial"/>
              </a:rPr>
              <a:t> </a:t>
            </a:r>
            <a:r>
              <a:rPr sz="756" dirty="0">
                <a:solidFill>
                  <a:srgbClr val="222222"/>
                </a:solidFill>
                <a:latin typeface="Arial"/>
                <a:cs typeface="Arial"/>
              </a:rPr>
              <a:t>(pp.</a:t>
            </a:r>
            <a:r>
              <a:rPr sz="756" spc="-6" dirty="0">
                <a:solidFill>
                  <a:srgbClr val="222222"/>
                </a:solidFill>
                <a:latin typeface="Arial"/>
                <a:cs typeface="Arial"/>
              </a:rPr>
              <a:t> </a:t>
            </a:r>
            <a:r>
              <a:rPr sz="756" dirty="0">
                <a:solidFill>
                  <a:srgbClr val="222222"/>
                </a:solidFill>
                <a:latin typeface="Arial"/>
                <a:cs typeface="Arial"/>
              </a:rPr>
              <a:t>448-456).</a:t>
            </a:r>
            <a:endParaRPr sz="756">
              <a:latin typeface="Arial"/>
              <a:cs typeface="Arial"/>
            </a:endParaRPr>
          </a:p>
        </p:txBody>
      </p:sp>
      <p:sp>
        <p:nvSpPr>
          <p:cNvPr id="6" name="object 6"/>
          <p:cNvSpPr txBox="1"/>
          <p:nvPr/>
        </p:nvSpPr>
        <p:spPr>
          <a:xfrm>
            <a:off x="1859599" y="2842659"/>
            <a:ext cx="2844135" cy="799211"/>
          </a:xfrm>
          <a:prstGeom prst="rect">
            <a:avLst/>
          </a:prstGeom>
        </p:spPr>
        <p:txBody>
          <a:bodyPr vert="horz" wrap="square" lIns="0" tIns="7384" rIns="0" bIns="0" rtlCol="0">
            <a:spAutoFit/>
          </a:bodyPr>
          <a:lstStyle/>
          <a:p>
            <a:pPr marL="7384">
              <a:spcBef>
                <a:spcPts val="58"/>
              </a:spcBef>
            </a:pPr>
            <a:r>
              <a:rPr sz="1395" spc="12" dirty="0">
                <a:latin typeface="Arial"/>
                <a:cs typeface="Arial"/>
              </a:rPr>
              <a:t>Dropout</a:t>
            </a:r>
            <a:endParaRPr sz="1395">
              <a:latin typeface="Arial"/>
              <a:cs typeface="Arial"/>
            </a:endParaRPr>
          </a:p>
          <a:p>
            <a:pPr marL="36919" marR="2954">
              <a:lnSpc>
                <a:spcPts val="872"/>
              </a:lnSpc>
              <a:spcBef>
                <a:spcPts val="884"/>
              </a:spcBef>
            </a:pPr>
            <a:r>
              <a:rPr sz="756" spc="-3" dirty="0">
                <a:solidFill>
                  <a:srgbClr val="222222"/>
                </a:solidFill>
                <a:latin typeface="Arial"/>
                <a:cs typeface="Arial"/>
              </a:rPr>
              <a:t>Srivastava, </a:t>
            </a:r>
            <a:r>
              <a:rPr sz="756" dirty="0">
                <a:solidFill>
                  <a:srgbClr val="222222"/>
                </a:solidFill>
                <a:latin typeface="Arial"/>
                <a:cs typeface="Arial"/>
              </a:rPr>
              <a:t>N., Hinton, G., </a:t>
            </a:r>
            <a:r>
              <a:rPr sz="756" spc="-6" dirty="0">
                <a:solidFill>
                  <a:srgbClr val="222222"/>
                </a:solidFill>
                <a:latin typeface="Arial"/>
                <a:cs typeface="Arial"/>
              </a:rPr>
              <a:t>Krizhevsky, </a:t>
            </a:r>
            <a:r>
              <a:rPr sz="756" spc="-3" dirty="0">
                <a:solidFill>
                  <a:srgbClr val="222222"/>
                </a:solidFill>
                <a:latin typeface="Arial"/>
                <a:cs typeface="Arial"/>
              </a:rPr>
              <a:t>A., </a:t>
            </a:r>
            <a:r>
              <a:rPr sz="756" spc="-6" dirty="0">
                <a:solidFill>
                  <a:srgbClr val="222222"/>
                </a:solidFill>
                <a:latin typeface="Arial"/>
                <a:cs typeface="Arial"/>
              </a:rPr>
              <a:t>Sutskever, </a:t>
            </a:r>
            <a:r>
              <a:rPr sz="756" dirty="0">
                <a:solidFill>
                  <a:srgbClr val="222222"/>
                </a:solidFill>
                <a:latin typeface="Arial"/>
                <a:cs typeface="Arial"/>
              </a:rPr>
              <a:t>I., &amp; </a:t>
            </a:r>
            <a:r>
              <a:rPr sz="756" spc="3" dirty="0">
                <a:solidFill>
                  <a:srgbClr val="222222"/>
                </a:solidFill>
                <a:latin typeface="Arial"/>
                <a:cs typeface="Arial"/>
              </a:rPr>
              <a:t> </a:t>
            </a:r>
            <a:r>
              <a:rPr sz="756" spc="-6" dirty="0">
                <a:solidFill>
                  <a:srgbClr val="222222"/>
                </a:solidFill>
                <a:latin typeface="Arial"/>
                <a:cs typeface="Arial"/>
              </a:rPr>
              <a:t>Salakhutdinov,</a:t>
            </a:r>
            <a:r>
              <a:rPr sz="756" spc="-9" dirty="0">
                <a:solidFill>
                  <a:srgbClr val="222222"/>
                </a:solidFill>
                <a:latin typeface="Arial"/>
                <a:cs typeface="Arial"/>
              </a:rPr>
              <a:t> </a:t>
            </a:r>
            <a:r>
              <a:rPr sz="756" dirty="0">
                <a:solidFill>
                  <a:srgbClr val="222222"/>
                </a:solidFill>
                <a:latin typeface="Arial"/>
                <a:cs typeface="Arial"/>
              </a:rPr>
              <a:t>R.</a:t>
            </a:r>
            <a:r>
              <a:rPr sz="756" spc="-6" dirty="0">
                <a:solidFill>
                  <a:srgbClr val="222222"/>
                </a:solidFill>
                <a:latin typeface="Arial"/>
                <a:cs typeface="Arial"/>
              </a:rPr>
              <a:t> </a:t>
            </a:r>
            <a:r>
              <a:rPr sz="756" dirty="0">
                <a:solidFill>
                  <a:srgbClr val="222222"/>
                </a:solidFill>
                <a:latin typeface="Arial"/>
                <a:cs typeface="Arial"/>
              </a:rPr>
              <a:t>(2014).</a:t>
            </a:r>
            <a:r>
              <a:rPr sz="756" spc="-6" dirty="0">
                <a:solidFill>
                  <a:srgbClr val="222222"/>
                </a:solidFill>
                <a:latin typeface="Arial"/>
                <a:cs typeface="Arial"/>
              </a:rPr>
              <a:t> </a:t>
            </a:r>
            <a:r>
              <a:rPr sz="756" dirty="0">
                <a:solidFill>
                  <a:srgbClr val="222222"/>
                </a:solidFill>
                <a:latin typeface="Arial"/>
                <a:cs typeface="Arial"/>
              </a:rPr>
              <a:t>Dropout:</a:t>
            </a:r>
            <a:r>
              <a:rPr sz="756" spc="-9"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simple</a:t>
            </a:r>
            <a:r>
              <a:rPr sz="756" spc="-3" dirty="0">
                <a:solidFill>
                  <a:srgbClr val="222222"/>
                </a:solidFill>
                <a:latin typeface="Arial"/>
                <a:cs typeface="Arial"/>
              </a:rPr>
              <a:t> </a:t>
            </a:r>
            <a:r>
              <a:rPr sz="756" dirty="0">
                <a:solidFill>
                  <a:srgbClr val="222222"/>
                </a:solidFill>
                <a:latin typeface="Arial"/>
                <a:cs typeface="Arial"/>
              </a:rPr>
              <a:t>way</a:t>
            </a:r>
            <a:r>
              <a:rPr sz="756" spc="-6" dirty="0">
                <a:solidFill>
                  <a:srgbClr val="222222"/>
                </a:solidFill>
                <a:latin typeface="Arial"/>
                <a:cs typeface="Arial"/>
              </a:rPr>
              <a:t> </a:t>
            </a:r>
            <a:r>
              <a:rPr sz="756" dirty="0">
                <a:solidFill>
                  <a:srgbClr val="222222"/>
                </a:solidFill>
                <a:latin typeface="Arial"/>
                <a:cs typeface="Arial"/>
              </a:rPr>
              <a:t>to</a:t>
            </a:r>
            <a:r>
              <a:rPr sz="756" spc="-3" dirty="0">
                <a:solidFill>
                  <a:srgbClr val="222222"/>
                </a:solidFill>
                <a:latin typeface="Arial"/>
                <a:cs typeface="Arial"/>
              </a:rPr>
              <a:t> </a:t>
            </a:r>
            <a:r>
              <a:rPr sz="756" dirty="0">
                <a:solidFill>
                  <a:srgbClr val="222222"/>
                </a:solidFill>
                <a:latin typeface="Arial"/>
                <a:cs typeface="Arial"/>
              </a:rPr>
              <a:t>prevent</a:t>
            </a:r>
            <a:r>
              <a:rPr sz="756" spc="-6" dirty="0">
                <a:solidFill>
                  <a:srgbClr val="222222"/>
                </a:solidFill>
                <a:latin typeface="Arial"/>
                <a:cs typeface="Arial"/>
              </a:rPr>
              <a:t> </a:t>
            </a:r>
            <a:r>
              <a:rPr sz="756" dirty="0">
                <a:solidFill>
                  <a:srgbClr val="222222"/>
                </a:solidFill>
                <a:latin typeface="Arial"/>
                <a:cs typeface="Arial"/>
              </a:rPr>
              <a:t>neural </a:t>
            </a:r>
            <a:r>
              <a:rPr sz="756" spc="-203" dirty="0">
                <a:solidFill>
                  <a:srgbClr val="222222"/>
                </a:solidFill>
                <a:latin typeface="Arial"/>
                <a:cs typeface="Arial"/>
              </a:rPr>
              <a:t> </a:t>
            </a:r>
            <a:r>
              <a:rPr sz="756" dirty="0">
                <a:solidFill>
                  <a:srgbClr val="222222"/>
                </a:solidFill>
                <a:latin typeface="Arial"/>
                <a:cs typeface="Arial"/>
              </a:rPr>
              <a:t>networks from </a:t>
            </a:r>
            <a:r>
              <a:rPr sz="756" spc="-3" dirty="0">
                <a:solidFill>
                  <a:srgbClr val="222222"/>
                </a:solidFill>
                <a:latin typeface="Arial"/>
                <a:cs typeface="Arial"/>
              </a:rPr>
              <a:t>overfitting. </a:t>
            </a:r>
            <a:r>
              <a:rPr sz="756" i="1" spc="-3" dirty="0">
                <a:solidFill>
                  <a:srgbClr val="222222"/>
                </a:solidFill>
                <a:latin typeface="Arial"/>
                <a:cs typeface="Arial"/>
              </a:rPr>
              <a:t>The </a:t>
            </a:r>
            <a:r>
              <a:rPr sz="756" i="1" dirty="0">
                <a:solidFill>
                  <a:srgbClr val="222222"/>
                </a:solidFill>
                <a:latin typeface="Arial"/>
                <a:cs typeface="Arial"/>
              </a:rPr>
              <a:t>Journal of Machine Learning </a:t>
            </a:r>
            <a:r>
              <a:rPr sz="756" i="1" spc="3" dirty="0">
                <a:solidFill>
                  <a:srgbClr val="222222"/>
                </a:solidFill>
                <a:latin typeface="Arial"/>
                <a:cs typeface="Arial"/>
              </a:rPr>
              <a:t> </a:t>
            </a:r>
            <a:r>
              <a:rPr sz="756" i="1" spc="-3" dirty="0">
                <a:solidFill>
                  <a:srgbClr val="222222"/>
                </a:solidFill>
                <a:latin typeface="Arial"/>
                <a:cs typeface="Arial"/>
              </a:rPr>
              <a:t>Research</a:t>
            </a:r>
            <a:r>
              <a:rPr sz="756" spc="-3" dirty="0">
                <a:solidFill>
                  <a:srgbClr val="222222"/>
                </a:solidFill>
                <a:latin typeface="Arial"/>
                <a:cs typeface="Arial"/>
              </a:rPr>
              <a:t>, </a:t>
            </a:r>
            <a:r>
              <a:rPr sz="756" i="1" spc="-3" dirty="0">
                <a:solidFill>
                  <a:srgbClr val="222222"/>
                </a:solidFill>
                <a:latin typeface="Arial"/>
                <a:cs typeface="Arial"/>
              </a:rPr>
              <a:t>15</a:t>
            </a:r>
            <a:r>
              <a:rPr sz="756" spc="-3" dirty="0">
                <a:solidFill>
                  <a:srgbClr val="222222"/>
                </a:solidFill>
                <a:latin typeface="Arial"/>
                <a:cs typeface="Arial"/>
              </a:rPr>
              <a:t>(1), </a:t>
            </a:r>
            <a:r>
              <a:rPr sz="756" dirty="0">
                <a:solidFill>
                  <a:srgbClr val="222222"/>
                </a:solidFill>
                <a:latin typeface="Arial"/>
                <a:cs typeface="Arial"/>
              </a:rPr>
              <a:t>1929-1958.</a:t>
            </a:r>
            <a:endParaRPr sz="756">
              <a:latin typeface="Arial"/>
              <a:cs typeface="Arial"/>
            </a:endParaRPr>
          </a:p>
        </p:txBody>
      </p:sp>
      <p:sp>
        <p:nvSpPr>
          <p:cNvPr id="7" name="object 7"/>
          <p:cNvSpPr txBox="1"/>
          <p:nvPr/>
        </p:nvSpPr>
        <p:spPr>
          <a:xfrm>
            <a:off x="5344625" y="2842659"/>
            <a:ext cx="2891390" cy="786387"/>
          </a:xfrm>
          <a:prstGeom prst="rect">
            <a:avLst/>
          </a:prstGeom>
        </p:spPr>
        <p:txBody>
          <a:bodyPr vert="horz" wrap="square" lIns="0" tIns="7384" rIns="0" bIns="0" rtlCol="0">
            <a:spAutoFit/>
          </a:bodyPr>
          <a:lstStyle/>
          <a:p>
            <a:pPr marL="7384">
              <a:spcBef>
                <a:spcPts val="58"/>
              </a:spcBef>
            </a:pPr>
            <a:r>
              <a:rPr sz="1395" spc="-15" dirty="0">
                <a:latin typeface="Arial"/>
                <a:cs typeface="Arial"/>
              </a:rPr>
              <a:t>GANs</a:t>
            </a:r>
            <a:endParaRPr sz="1395">
              <a:latin typeface="Arial"/>
              <a:cs typeface="Arial"/>
            </a:endParaRPr>
          </a:p>
          <a:p>
            <a:pPr marL="22151" marR="2954">
              <a:lnSpc>
                <a:spcPts val="872"/>
              </a:lnSpc>
              <a:spcBef>
                <a:spcPts val="884"/>
              </a:spcBef>
            </a:pPr>
            <a:r>
              <a:rPr sz="756" spc="-6" dirty="0">
                <a:solidFill>
                  <a:srgbClr val="222222"/>
                </a:solidFill>
                <a:latin typeface="Arial"/>
                <a:cs typeface="Arial"/>
              </a:rPr>
              <a:t>Goodfellow, </a:t>
            </a:r>
            <a:r>
              <a:rPr sz="756" dirty="0">
                <a:solidFill>
                  <a:srgbClr val="222222"/>
                </a:solidFill>
                <a:latin typeface="Arial"/>
                <a:cs typeface="Arial"/>
              </a:rPr>
              <a:t>I., Pouget-Abadie, </a:t>
            </a:r>
            <a:r>
              <a:rPr sz="756" spc="-3" dirty="0">
                <a:solidFill>
                  <a:srgbClr val="222222"/>
                </a:solidFill>
                <a:latin typeface="Arial"/>
                <a:cs typeface="Arial"/>
              </a:rPr>
              <a:t>J., </a:t>
            </a:r>
            <a:r>
              <a:rPr sz="756" dirty="0">
                <a:solidFill>
                  <a:srgbClr val="222222"/>
                </a:solidFill>
                <a:latin typeface="Arial"/>
                <a:cs typeface="Arial"/>
              </a:rPr>
              <a:t>Mirza, </a:t>
            </a:r>
            <a:r>
              <a:rPr sz="756" spc="-3" dirty="0">
                <a:solidFill>
                  <a:srgbClr val="222222"/>
                </a:solidFill>
                <a:latin typeface="Arial"/>
                <a:cs typeface="Arial"/>
              </a:rPr>
              <a:t>M., </a:t>
            </a:r>
            <a:r>
              <a:rPr sz="756" dirty="0">
                <a:solidFill>
                  <a:srgbClr val="222222"/>
                </a:solidFill>
                <a:latin typeface="Arial"/>
                <a:cs typeface="Arial"/>
              </a:rPr>
              <a:t>Xu, </a:t>
            </a:r>
            <a:r>
              <a:rPr sz="756" spc="-3" dirty="0">
                <a:solidFill>
                  <a:srgbClr val="222222"/>
                </a:solidFill>
                <a:latin typeface="Arial"/>
                <a:cs typeface="Arial"/>
              </a:rPr>
              <a:t>B., </a:t>
            </a:r>
            <a:r>
              <a:rPr sz="756" spc="-9" dirty="0">
                <a:solidFill>
                  <a:srgbClr val="222222"/>
                </a:solidFill>
                <a:latin typeface="Arial"/>
                <a:cs typeface="Arial"/>
              </a:rPr>
              <a:t>Warde-Farley, </a:t>
            </a:r>
            <a:r>
              <a:rPr sz="756" spc="-6" dirty="0">
                <a:solidFill>
                  <a:srgbClr val="222222"/>
                </a:solidFill>
                <a:latin typeface="Arial"/>
                <a:cs typeface="Arial"/>
              </a:rPr>
              <a:t> </a:t>
            </a:r>
            <a:r>
              <a:rPr sz="756" dirty="0">
                <a:solidFill>
                  <a:srgbClr val="222222"/>
                </a:solidFill>
                <a:latin typeface="Arial"/>
                <a:cs typeface="Arial"/>
              </a:rPr>
              <a:t>D.,</a:t>
            </a:r>
            <a:r>
              <a:rPr sz="756" spc="-3" dirty="0">
                <a:solidFill>
                  <a:srgbClr val="222222"/>
                </a:solidFill>
                <a:latin typeface="Arial"/>
                <a:cs typeface="Arial"/>
              </a:rPr>
              <a:t> </a:t>
            </a:r>
            <a:r>
              <a:rPr sz="756" dirty="0">
                <a:solidFill>
                  <a:srgbClr val="222222"/>
                </a:solidFill>
                <a:latin typeface="Arial"/>
                <a:cs typeface="Arial"/>
              </a:rPr>
              <a:t>Ozai</a:t>
            </a:r>
            <a:r>
              <a:rPr sz="756" spc="-44" dirty="0">
                <a:solidFill>
                  <a:srgbClr val="222222"/>
                </a:solidFill>
                <a:latin typeface="Arial"/>
                <a:cs typeface="Arial"/>
              </a:rPr>
              <a:t>r</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S</a:t>
            </a:r>
            <a:r>
              <a:rPr sz="756" spc="-3" dirty="0">
                <a:solidFill>
                  <a:srgbClr val="222222"/>
                </a:solidFill>
                <a:latin typeface="Arial"/>
                <a:cs typeface="Arial"/>
              </a:rPr>
              <a:t>.</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&amp; Bengio,</a:t>
            </a:r>
            <a:r>
              <a:rPr sz="756" spc="-15" dirty="0">
                <a:solidFill>
                  <a:srgbClr val="222222"/>
                </a:solidFill>
                <a:latin typeface="Arial"/>
                <a:cs typeface="Arial"/>
              </a:rPr>
              <a:t> </a:t>
            </a:r>
            <a:r>
              <a:rPr sz="756" spc="-99" dirty="0">
                <a:solidFill>
                  <a:srgbClr val="222222"/>
                </a:solidFill>
                <a:latin typeface="Arial"/>
                <a:cs typeface="Arial"/>
              </a:rPr>
              <a:t>Y</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(2014).</a:t>
            </a:r>
            <a:r>
              <a:rPr sz="756" spc="-3" dirty="0">
                <a:solidFill>
                  <a:srgbClr val="222222"/>
                </a:solidFill>
                <a:latin typeface="Arial"/>
                <a:cs typeface="Arial"/>
              </a:rPr>
              <a:t> </a:t>
            </a:r>
            <a:r>
              <a:rPr sz="756" dirty="0">
                <a:solidFill>
                  <a:srgbClr val="222222"/>
                </a:solidFill>
                <a:latin typeface="Arial"/>
                <a:cs typeface="Arial"/>
              </a:rPr>
              <a:t>Generative adversarial nets.</a:t>
            </a:r>
            <a:r>
              <a:rPr sz="756" spc="-3" dirty="0">
                <a:solidFill>
                  <a:srgbClr val="222222"/>
                </a:solidFill>
                <a:latin typeface="Arial"/>
                <a:cs typeface="Arial"/>
              </a:rPr>
              <a:t> </a:t>
            </a:r>
            <a:r>
              <a:rPr sz="756" dirty="0">
                <a:solidFill>
                  <a:srgbClr val="222222"/>
                </a:solidFill>
                <a:latin typeface="Arial"/>
                <a:cs typeface="Arial"/>
              </a:rPr>
              <a:t>In  </a:t>
            </a:r>
            <a:r>
              <a:rPr sz="756" i="1" dirty="0">
                <a:solidFill>
                  <a:srgbClr val="222222"/>
                </a:solidFill>
                <a:latin typeface="Arial"/>
                <a:cs typeface="Arial"/>
              </a:rPr>
              <a:t>Advances</a:t>
            </a:r>
            <a:r>
              <a:rPr sz="756" i="1" spc="-3" dirty="0">
                <a:solidFill>
                  <a:srgbClr val="222222"/>
                </a:solidFill>
                <a:latin typeface="Arial"/>
                <a:cs typeface="Arial"/>
              </a:rPr>
              <a:t> </a:t>
            </a:r>
            <a:r>
              <a:rPr sz="756" i="1" dirty="0">
                <a:solidFill>
                  <a:srgbClr val="222222"/>
                </a:solidFill>
                <a:latin typeface="Arial"/>
                <a:cs typeface="Arial"/>
              </a:rPr>
              <a:t>in</a:t>
            </a:r>
            <a:r>
              <a:rPr sz="756" i="1" spc="-3" dirty="0">
                <a:solidFill>
                  <a:srgbClr val="222222"/>
                </a:solidFill>
                <a:latin typeface="Arial"/>
                <a:cs typeface="Arial"/>
              </a:rPr>
              <a:t> </a:t>
            </a:r>
            <a:r>
              <a:rPr sz="756" i="1" dirty="0">
                <a:solidFill>
                  <a:srgbClr val="222222"/>
                </a:solidFill>
                <a:latin typeface="Arial"/>
                <a:cs typeface="Arial"/>
              </a:rPr>
              <a:t>neural information</a:t>
            </a:r>
            <a:r>
              <a:rPr sz="756" i="1" spc="-3" dirty="0">
                <a:solidFill>
                  <a:srgbClr val="222222"/>
                </a:solidFill>
                <a:latin typeface="Arial"/>
                <a:cs typeface="Arial"/>
              </a:rPr>
              <a:t> </a:t>
            </a:r>
            <a:r>
              <a:rPr sz="756" i="1" dirty="0">
                <a:solidFill>
                  <a:srgbClr val="222222"/>
                </a:solidFill>
                <a:latin typeface="Arial"/>
                <a:cs typeface="Arial"/>
              </a:rPr>
              <a:t>processing </a:t>
            </a:r>
            <a:r>
              <a:rPr sz="756" i="1" spc="-3" dirty="0">
                <a:solidFill>
                  <a:srgbClr val="222222"/>
                </a:solidFill>
                <a:latin typeface="Arial"/>
                <a:cs typeface="Arial"/>
              </a:rPr>
              <a:t>systems</a:t>
            </a:r>
            <a:r>
              <a:rPr sz="756" i="1" spc="-6" dirty="0">
                <a:solidFill>
                  <a:srgbClr val="222222"/>
                </a:solidFill>
                <a:latin typeface="Arial"/>
                <a:cs typeface="Arial"/>
              </a:rPr>
              <a:t> </a:t>
            </a:r>
            <a:r>
              <a:rPr sz="756" dirty="0">
                <a:solidFill>
                  <a:srgbClr val="222222"/>
                </a:solidFill>
                <a:latin typeface="Arial"/>
                <a:cs typeface="Arial"/>
              </a:rPr>
              <a:t>(pp.</a:t>
            </a:r>
            <a:endParaRPr sz="756">
              <a:latin typeface="Arial"/>
              <a:cs typeface="Arial"/>
            </a:endParaRPr>
          </a:p>
          <a:p>
            <a:pPr marL="22151">
              <a:lnSpc>
                <a:spcPts val="849"/>
              </a:lnSpc>
            </a:pPr>
            <a:r>
              <a:rPr sz="756" dirty="0">
                <a:solidFill>
                  <a:srgbClr val="222222"/>
                </a:solidFill>
                <a:latin typeface="Arial"/>
                <a:cs typeface="Arial"/>
              </a:rPr>
              <a:t>2672-2680).</a:t>
            </a:r>
            <a:endParaRPr sz="756">
              <a:latin typeface="Arial"/>
              <a:cs typeface="Arial"/>
            </a:endParaRPr>
          </a:p>
        </p:txBody>
      </p:sp>
      <p:sp>
        <p:nvSpPr>
          <p:cNvPr id="8" name="object 8"/>
          <p:cNvSpPr txBox="1"/>
          <p:nvPr/>
        </p:nvSpPr>
        <p:spPr>
          <a:xfrm>
            <a:off x="4362615" y="4385816"/>
            <a:ext cx="1062490" cy="222130"/>
          </a:xfrm>
          <a:prstGeom prst="rect">
            <a:avLst/>
          </a:prstGeom>
        </p:spPr>
        <p:txBody>
          <a:bodyPr vert="horz" wrap="square" lIns="0" tIns="7384" rIns="0" bIns="0" rtlCol="0">
            <a:spAutoFit/>
          </a:bodyPr>
          <a:lstStyle/>
          <a:p>
            <a:pPr marL="7384">
              <a:spcBef>
                <a:spcPts val="58"/>
              </a:spcBef>
            </a:pPr>
            <a:r>
              <a:rPr sz="1395" spc="-52" dirty="0">
                <a:latin typeface="Arial"/>
                <a:cs typeface="Arial"/>
              </a:rPr>
              <a:t>&amp;</a:t>
            </a:r>
            <a:r>
              <a:rPr sz="1395" spc="-29" dirty="0">
                <a:latin typeface="Arial"/>
                <a:cs typeface="Arial"/>
              </a:rPr>
              <a:t> </a:t>
            </a:r>
            <a:r>
              <a:rPr sz="1395" dirty="0">
                <a:latin typeface="Arial"/>
                <a:cs typeface="Arial"/>
              </a:rPr>
              <a:t>many</a:t>
            </a:r>
            <a:r>
              <a:rPr sz="1395" spc="-26" dirty="0">
                <a:latin typeface="Arial"/>
                <a:cs typeface="Arial"/>
              </a:rPr>
              <a:t> </a:t>
            </a:r>
            <a:r>
              <a:rPr sz="1395" dirty="0">
                <a:latin typeface="Arial"/>
                <a:cs typeface="Arial"/>
              </a:rPr>
              <a:t>more</a:t>
            </a:r>
            <a:endParaRPr sz="1395">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34</a:t>
            </a:fld>
            <a:endParaRPr spc="-3" dirty="0"/>
          </a:p>
        </p:txBody>
      </p:sp>
      <p:sp>
        <p:nvSpPr>
          <p:cNvPr id="2" name="object 2"/>
          <p:cNvSpPr txBox="1">
            <a:spLocks noGrp="1"/>
          </p:cNvSpPr>
          <p:nvPr>
            <p:ph type="title"/>
          </p:nvPr>
        </p:nvSpPr>
        <p:spPr>
          <a:xfrm>
            <a:off x="774700" y="184589"/>
            <a:ext cx="6585259" cy="567289"/>
          </a:xfrm>
          <a:prstGeom prst="rect">
            <a:avLst/>
          </a:prstGeom>
        </p:spPr>
        <p:txBody>
          <a:bodyPr vert="horz" wrap="square" lIns="0" tIns="7384" rIns="0" bIns="0" rtlCol="0">
            <a:spAutoFit/>
          </a:bodyPr>
          <a:lstStyle/>
          <a:p>
            <a:pPr marL="7384">
              <a:lnSpc>
                <a:spcPct val="100000"/>
              </a:lnSpc>
              <a:spcBef>
                <a:spcPts val="58"/>
              </a:spcBef>
            </a:pPr>
            <a:r>
              <a:rPr spc="-17" dirty="0"/>
              <a:t>About</a:t>
            </a:r>
            <a:r>
              <a:rPr spc="-6" dirty="0"/>
              <a:t> </a:t>
            </a:r>
            <a:r>
              <a:rPr spc="12" dirty="0"/>
              <a:t>the</a:t>
            </a:r>
            <a:r>
              <a:rPr spc="-3" dirty="0"/>
              <a:t> </a:t>
            </a:r>
            <a:r>
              <a:rPr spc="29" dirty="0"/>
              <a:t>term</a:t>
            </a:r>
            <a:r>
              <a:rPr spc="-6" dirty="0"/>
              <a:t> </a:t>
            </a:r>
            <a:r>
              <a:rPr spc="17" dirty="0"/>
              <a:t>"Deep</a:t>
            </a:r>
            <a:r>
              <a:rPr spc="-3" dirty="0"/>
              <a:t> </a:t>
            </a:r>
            <a:r>
              <a:rPr spc="-9" dirty="0"/>
              <a:t>Learning"</a:t>
            </a:r>
            <a:r>
              <a:rPr spc="-6" dirty="0"/>
              <a:t> </a:t>
            </a:r>
            <a:r>
              <a:rPr dirty="0"/>
              <a:t>...</a:t>
            </a:r>
          </a:p>
        </p:txBody>
      </p:sp>
      <p:sp>
        <p:nvSpPr>
          <p:cNvPr id="3" name="object 3"/>
          <p:cNvSpPr txBox="1"/>
          <p:nvPr/>
        </p:nvSpPr>
        <p:spPr>
          <a:xfrm>
            <a:off x="2154940" y="1724792"/>
            <a:ext cx="5576041" cy="1607318"/>
          </a:xfrm>
          <a:prstGeom prst="rect">
            <a:avLst/>
          </a:prstGeom>
        </p:spPr>
        <p:txBody>
          <a:bodyPr vert="horz" wrap="square" lIns="0" tIns="7384" rIns="0" bIns="0" rtlCol="0">
            <a:spAutoFit/>
          </a:bodyPr>
          <a:lstStyle/>
          <a:p>
            <a:pPr marL="7384" marR="229636">
              <a:lnSpc>
                <a:spcPct val="137700"/>
              </a:lnSpc>
              <a:spcBef>
                <a:spcPts val="58"/>
              </a:spcBef>
            </a:pPr>
            <a:r>
              <a:rPr sz="1337" spc="-3" dirty="0">
                <a:latin typeface="Arial"/>
                <a:cs typeface="Arial"/>
              </a:rPr>
              <a:t>Representation</a:t>
            </a:r>
            <a:r>
              <a:rPr sz="1337" dirty="0">
                <a:latin typeface="Arial"/>
                <a:cs typeface="Arial"/>
              </a:rPr>
              <a:t> </a:t>
            </a:r>
            <a:r>
              <a:rPr sz="1337" spc="-3" dirty="0">
                <a:latin typeface="Arial"/>
                <a:cs typeface="Arial"/>
              </a:rPr>
              <a:t>learning</a:t>
            </a:r>
            <a:r>
              <a:rPr sz="1337" spc="3" dirty="0">
                <a:latin typeface="Arial"/>
                <a:cs typeface="Arial"/>
              </a:rPr>
              <a:t> </a:t>
            </a:r>
            <a:r>
              <a:rPr sz="1337" spc="-3" dirty="0">
                <a:latin typeface="Arial"/>
                <a:cs typeface="Arial"/>
              </a:rPr>
              <a:t>is</a:t>
            </a:r>
            <a:r>
              <a:rPr sz="1337" spc="3" dirty="0">
                <a:latin typeface="Arial"/>
                <a:cs typeface="Arial"/>
              </a:rPr>
              <a:t> </a:t>
            </a:r>
            <a:r>
              <a:rPr sz="1337" spc="-26" dirty="0">
                <a:latin typeface="Arial"/>
                <a:cs typeface="Arial"/>
              </a:rPr>
              <a:t>a</a:t>
            </a:r>
            <a:r>
              <a:rPr sz="1337" spc="3" dirty="0">
                <a:latin typeface="Arial"/>
                <a:cs typeface="Arial"/>
              </a:rPr>
              <a:t> </a:t>
            </a:r>
            <a:r>
              <a:rPr sz="1337" spc="6" dirty="0">
                <a:latin typeface="Arial"/>
                <a:cs typeface="Arial"/>
              </a:rPr>
              <a:t>set</a:t>
            </a:r>
            <a:r>
              <a:rPr sz="1337" spc="3" dirty="0">
                <a:latin typeface="Arial"/>
                <a:cs typeface="Arial"/>
              </a:rPr>
              <a:t> </a:t>
            </a:r>
            <a:r>
              <a:rPr sz="1337" spc="23" dirty="0">
                <a:latin typeface="Arial"/>
                <a:cs typeface="Arial"/>
              </a:rPr>
              <a:t>of</a:t>
            </a:r>
            <a:r>
              <a:rPr sz="1337" dirty="0">
                <a:latin typeface="Arial"/>
                <a:cs typeface="Arial"/>
              </a:rPr>
              <a:t> </a:t>
            </a:r>
            <a:r>
              <a:rPr sz="1337" spc="17" dirty="0">
                <a:latin typeface="Arial"/>
                <a:cs typeface="Arial"/>
              </a:rPr>
              <a:t>methods</a:t>
            </a:r>
            <a:r>
              <a:rPr sz="1337" spc="3" dirty="0">
                <a:latin typeface="Arial"/>
                <a:cs typeface="Arial"/>
              </a:rPr>
              <a:t> </a:t>
            </a:r>
            <a:r>
              <a:rPr sz="1337" spc="17" dirty="0">
                <a:latin typeface="Arial"/>
                <a:cs typeface="Arial"/>
              </a:rPr>
              <a:t>that</a:t>
            </a:r>
            <a:r>
              <a:rPr sz="1337" spc="3" dirty="0">
                <a:latin typeface="Arial"/>
                <a:cs typeface="Arial"/>
              </a:rPr>
              <a:t> </a:t>
            </a:r>
            <a:r>
              <a:rPr sz="1337" spc="6" dirty="0">
                <a:latin typeface="Arial"/>
                <a:cs typeface="Arial"/>
              </a:rPr>
              <a:t>allows</a:t>
            </a:r>
            <a:r>
              <a:rPr sz="1337" spc="3" dirty="0">
                <a:latin typeface="Arial"/>
                <a:cs typeface="Arial"/>
              </a:rPr>
              <a:t> </a:t>
            </a:r>
            <a:r>
              <a:rPr sz="1337" spc="-26" dirty="0">
                <a:latin typeface="Arial"/>
                <a:cs typeface="Arial"/>
              </a:rPr>
              <a:t>a</a:t>
            </a:r>
            <a:r>
              <a:rPr sz="1337" spc="3" dirty="0">
                <a:latin typeface="Arial"/>
                <a:cs typeface="Arial"/>
              </a:rPr>
              <a:t> machine </a:t>
            </a:r>
            <a:r>
              <a:rPr sz="1337" spc="35" dirty="0">
                <a:latin typeface="Arial"/>
                <a:cs typeface="Arial"/>
              </a:rPr>
              <a:t>to </a:t>
            </a:r>
            <a:r>
              <a:rPr sz="1337" spc="38" dirty="0">
                <a:latin typeface="Arial"/>
                <a:cs typeface="Arial"/>
              </a:rPr>
              <a:t> </a:t>
            </a:r>
            <a:r>
              <a:rPr sz="1337" spc="12" dirty="0">
                <a:latin typeface="Arial"/>
                <a:cs typeface="Arial"/>
              </a:rPr>
              <a:t>be</a:t>
            </a:r>
            <a:r>
              <a:rPr sz="1337" dirty="0">
                <a:latin typeface="Arial"/>
                <a:cs typeface="Arial"/>
              </a:rPr>
              <a:t> </a:t>
            </a:r>
            <a:r>
              <a:rPr sz="1337" spc="15" dirty="0">
                <a:latin typeface="Arial"/>
                <a:cs typeface="Arial"/>
              </a:rPr>
              <a:t>fed</a:t>
            </a:r>
            <a:r>
              <a:rPr sz="1337" dirty="0">
                <a:latin typeface="Arial"/>
                <a:cs typeface="Arial"/>
              </a:rPr>
              <a:t> </a:t>
            </a:r>
            <a:r>
              <a:rPr sz="1337" spc="23" dirty="0">
                <a:latin typeface="Arial"/>
                <a:cs typeface="Arial"/>
              </a:rPr>
              <a:t>with</a:t>
            </a:r>
            <a:r>
              <a:rPr sz="1337" dirty="0">
                <a:latin typeface="Arial"/>
                <a:cs typeface="Arial"/>
              </a:rPr>
              <a:t> </a:t>
            </a:r>
            <a:r>
              <a:rPr sz="1337" spc="6" dirty="0">
                <a:latin typeface="Arial"/>
                <a:cs typeface="Arial"/>
              </a:rPr>
              <a:t>raw</a:t>
            </a:r>
            <a:r>
              <a:rPr sz="1337" dirty="0">
                <a:latin typeface="Arial"/>
                <a:cs typeface="Arial"/>
              </a:rPr>
              <a:t> </a:t>
            </a:r>
            <a:r>
              <a:rPr sz="1337" spc="12" dirty="0">
                <a:latin typeface="Arial"/>
                <a:cs typeface="Arial"/>
              </a:rPr>
              <a:t>data</a:t>
            </a:r>
            <a:r>
              <a:rPr sz="1337" dirty="0">
                <a:latin typeface="Arial"/>
                <a:cs typeface="Arial"/>
              </a:rPr>
              <a:t> </a:t>
            </a:r>
            <a:r>
              <a:rPr sz="1337" spc="6" dirty="0">
                <a:latin typeface="Arial"/>
                <a:cs typeface="Arial"/>
              </a:rPr>
              <a:t>and</a:t>
            </a:r>
            <a:r>
              <a:rPr sz="1337" dirty="0">
                <a:latin typeface="Arial"/>
                <a:cs typeface="Arial"/>
              </a:rPr>
              <a:t> </a:t>
            </a:r>
            <a:r>
              <a:rPr sz="1337" spc="35" dirty="0">
                <a:latin typeface="Arial"/>
                <a:cs typeface="Arial"/>
              </a:rPr>
              <a:t>to</a:t>
            </a:r>
            <a:r>
              <a:rPr sz="1337" dirty="0">
                <a:latin typeface="Arial"/>
                <a:cs typeface="Arial"/>
              </a:rPr>
              <a:t> </a:t>
            </a:r>
            <a:r>
              <a:rPr sz="1337" spc="9" dirty="0">
                <a:latin typeface="Arial"/>
                <a:cs typeface="Arial"/>
              </a:rPr>
              <a:t>automatically</a:t>
            </a:r>
            <a:r>
              <a:rPr sz="1337" dirty="0">
                <a:latin typeface="Arial"/>
                <a:cs typeface="Arial"/>
              </a:rPr>
              <a:t> </a:t>
            </a:r>
            <a:r>
              <a:rPr sz="1337" spc="12" dirty="0">
                <a:latin typeface="Arial"/>
                <a:cs typeface="Arial"/>
              </a:rPr>
              <a:t>discover</a:t>
            </a:r>
            <a:r>
              <a:rPr sz="1337" dirty="0">
                <a:latin typeface="Arial"/>
                <a:cs typeface="Arial"/>
              </a:rPr>
              <a:t> </a:t>
            </a:r>
            <a:r>
              <a:rPr sz="1337" spc="6" dirty="0">
                <a:latin typeface="Arial"/>
                <a:cs typeface="Arial"/>
              </a:rPr>
              <a:t>the</a:t>
            </a:r>
            <a:r>
              <a:rPr sz="1337" dirty="0">
                <a:latin typeface="Arial"/>
                <a:cs typeface="Arial"/>
              </a:rPr>
              <a:t> representations </a:t>
            </a:r>
            <a:r>
              <a:rPr sz="1337" spc="-360" dirty="0">
                <a:latin typeface="Arial"/>
                <a:cs typeface="Arial"/>
              </a:rPr>
              <a:t> </a:t>
            </a:r>
            <a:r>
              <a:rPr sz="1337" spc="3" dirty="0">
                <a:latin typeface="Arial"/>
                <a:cs typeface="Arial"/>
              </a:rPr>
              <a:t>needed</a:t>
            </a:r>
            <a:r>
              <a:rPr sz="1337" spc="-3" dirty="0">
                <a:latin typeface="Arial"/>
                <a:cs typeface="Arial"/>
              </a:rPr>
              <a:t> </a:t>
            </a:r>
            <a:r>
              <a:rPr sz="1337" spc="15" dirty="0">
                <a:latin typeface="Arial"/>
                <a:cs typeface="Arial"/>
              </a:rPr>
              <a:t>for</a:t>
            </a:r>
            <a:r>
              <a:rPr sz="1337" dirty="0">
                <a:latin typeface="Arial"/>
                <a:cs typeface="Arial"/>
              </a:rPr>
              <a:t> </a:t>
            </a:r>
            <a:r>
              <a:rPr sz="1337" spc="17" dirty="0">
                <a:latin typeface="Arial"/>
                <a:cs typeface="Arial"/>
              </a:rPr>
              <a:t>detection</a:t>
            </a:r>
            <a:r>
              <a:rPr sz="1337" dirty="0">
                <a:latin typeface="Arial"/>
                <a:cs typeface="Arial"/>
              </a:rPr>
              <a:t> </a:t>
            </a:r>
            <a:r>
              <a:rPr sz="1337" spc="12" dirty="0">
                <a:latin typeface="Arial"/>
                <a:cs typeface="Arial"/>
              </a:rPr>
              <a:t>or</a:t>
            </a:r>
            <a:r>
              <a:rPr sz="1337" spc="-3" dirty="0">
                <a:latin typeface="Arial"/>
                <a:cs typeface="Arial"/>
              </a:rPr>
              <a:t> </a:t>
            </a:r>
            <a:r>
              <a:rPr sz="1337" spc="9" dirty="0">
                <a:latin typeface="Arial"/>
                <a:cs typeface="Arial"/>
              </a:rPr>
              <a:t>classification.</a:t>
            </a:r>
            <a:r>
              <a:rPr sz="1337" dirty="0">
                <a:latin typeface="Arial"/>
                <a:cs typeface="Arial"/>
              </a:rPr>
              <a:t> </a:t>
            </a:r>
            <a:r>
              <a:rPr sz="1337" spc="3" dirty="0">
                <a:latin typeface="Arial"/>
                <a:cs typeface="Arial"/>
              </a:rPr>
              <a:t>Deep-learning</a:t>
            </a:r>
            <a:r>
              <a:rPr sz="1337" dirty="0">
                <a:latin typeface="Arial"/>
                <a:cs typeface="Arial"/>
              </a:rPr>
              <a:t> </a:t>
            </a:r>
            <a:r>
              <a:rPr sz="1337" spc="17" dirty="0">
                <a:latin typeface="Arial"/>
                <a:cs typeface="Arial"/>
              </a:rPr>
              <a:t>methods</a:t>
            </a:r>
            <a:r>
              <a:rPr sz="1337" spc="-3" dirty="0">
                <a:latin typeface="Arial"/>
                <a:cs typeface="Arial"/>
              </a:rPr>
              <a:t> </a:t>
            </a:r>
            <a:r>
              <a:rPr sz="1337" spc="-26" dirty="0">
                <a:latin typeface="Arial"/>
                <a:cs typeface="Arial"/>
              </a:rPr>
              <a:t>are</a:t>
            </a:r>
            <a:endParaRPr sz="1337">
              <a:latin typeface="Arial"/>
              <a:cs typeface="Arial"/>
            </a:endParaRPr>
          </a:p>
          <a:p>
            <a:pPr marL="7384">
              <a:spcBef>
                <a:spcPts val="605"/>
              </a:spcBef>
            </a:pPr>
            <a:r>
              <a:rPr sz="1337" spc="3" dirty="0">
                <a:latin typeface="Arial"/>
                <a:cs typeface="Arial"/>
              </a:rPr>
              <a:t>representation-learning</a:t>
            </a:r>
            <a:r>
              <a:rPr sz="1337" dirty="0">
                <a:latin typeface="Arial"/>
                <a:cs typeface="Arial"/>
              </a:rPr>
              <a:t> </a:t>
            </a:r>
            <a:r>
              <a:rPr sz="1337" spc="17" dirty="0">
                <a:latin typeface="Arial"/>
                <a:cs typeface="Arial"/>
              </a:rPr>
              <a:t>methods</a:t>
            </a:r>
            <a:r>
              <a:rPr sz="1337" dirty="0">
                <a:latin typeface="Arial"/>
                <a:cs typeface="Arial"/>
              </a:rPr>
              <a:t> </a:t>
            </a:r>
            <a:r>
              <a:rPr sz="1337" spc="23" dirty="0">
                <a:latin typeface="Arial"/>
                <a:cs typeface="Arial"/>
              </a:rPr>
              <a:t>with</a:t>
            </a:r>
            <a:r>
              <a:rPr sz="1337" dirty="0">
                <a:latin typeface="Arial"/>
                <a:cs typeface="Arial"/>
              </a:rPr>
              <a:t> </a:t>
            </a:r>
            <a:r>
              <a:rPr sz="1337" spc="12" dirty="0">
                <a:latin typeface="Arial"/>
                <a:cs typeface="Arial"/>
              </a:rPr>
              <a:t>multiple</a:t>
            </a:r>
            <a:r>
              <a:rPr sz="1337" dirty="0">
                <a:latin typeface="Arial"/>
                <a:cs typeface="Arial"/>
              </a:rPr>
              <a:t> </a:t>
            </a:r>
            <a:r>
              <a:rPr sz="1337" spc="-9" dirty="0">
                <a:latin typeface="Arial"/>
                <a:cs typeface="Arial"/>
              </a:rPr>
              <a:t>levels</a:t>
            </a:r>
            <a:r>
              <a:rPr sz="1337" dirty="0">
                <a:latin typeface="Arial"/>
                <a:cs typeface="Arial"/>
              </a:rPr>
              <a:t> </a:t>
            </a:r>
            <a:r>
              <a:rPr sz="1337" spc="23" dirty="0">
                <a:latin typeface="Arial"/>
                <a:cs typeface="Arial"/>
              </a:rPr>
              <a:t>of</a:t>
            </a:r>
            <a:r>
              <a:rPr sz="1337" dirty="0">
                <a:latin typeface="Arial"/>
                <a:cs typeface="Arial"/>
              </a:rPr>
              <a:t> representation </a:t>
            </a:r>
            <a:r>
              <a:rPr sz="1337" spc="-12" dirty="0">
                <a:latin typeface="Arial"/>
                <a:cs typeface="Arial"/>
              </a:rPr>
              <a:t>[...]</a:t>
            </a:r>
            <a:endParaRPr sz="1337">
              <a:latin typeface="Arial"/>
              <a:cs typeface="Arial"/>
            </a:endParaRPr>
          </a:p>
          <a:p>
            <a:pPr>
              <a:spcBef>
                <a:spcPts val="23"/>
              </a:spcBef>
            </a:pPr>
            <a:endParaRPr sz="1919">
              <a:latin typeface="Arial"/>
              <a:cs typeface="Arial"/>
            </a:endParaRPr>
          </a:p>
          <a:p>
            <a:pPr marL="7384">
              <a:spcBef>
                <a:spcPts val="3"/>
              </a:spcBef>
            </a:pPr>
            <a:r>
              <a:rPr sz="1105" i="1" spc="61" dirty="0">
                <a:latin typeface="Arial"/>
                <a:cs typeface="Arial"/>
              </a:rPr>
              <a:t>--</a:t>
            </a:r>
            <a:r>
              <a:rPr sz="1105" i="1" spc="3" dirty="0">
                <a:latin typeface="Arial"/>
                <a:cs typeface="Arial"/>
              </a:rPr>
              <a:t> </a:t>
            </a:r>
            <a:r>
              <a:rPr sz="1105" i="1" spc="-6" dirty="0">
                <a:latin typeface="Arial"/>
                <a:cs typeface="Arial"/>
              </a:rPr>
              <a:t>LeCun,</a:t>
            </a:r>
            <a:r>
              <a:rPr sz="1105" i="1" spc="6" dirty="0">
                <a:latin typeface="Arial"/>
                <a:cs typeface="Arial"/>
              </a:rPr>
              <a:t> </a:t>
            </a:r>
            <a:r>
              <a:rPr sz="1105" i="1" spc="-73" dirty="0">
                <a:latin typeface="Arial"/>
                <a:cs typeface="Arial"/>
              </a:rPr>
              <a:t>Y.,</a:t>
            </a:r>
            <a:r>
              <a:rPr sz="1105" i="1" spc="3" dirty="0">
                <a:latin typeface="Arial"/>
                <a:cs typeface="Arial"/>
              </a:rPr>
              <a:t> Bengio,</a:t>
            </a:r>
            <a:r>
              <a:rPr sz="1105" i="1" spc="6" dirty="0">
                <a:latin typeface="Arial"/>
                <a:cs typeface="Arial"/>
              </a:rPr>
              <a:t> </a:t>
            </a:r>
            <a:r>
              <a:rPr sz="1105" i="1" spc="-73" dirty="0">
                <a:latin typeface="Arial"/>
                <a:cs typeface="Arial"/>
              </a:rPr>
              <a:t>Y.,</a:t>
            </a:r>
            <a:r>
              <a:rPr sz="1105" i="1" spc="6" dirty="0">
                <a:latin typeface="Arial"/>
                <a:cs typeface="Arial"/>
              </a:rPr>
              <a:t> </a:t>
            </a:r>
            <a:r>
              <a:rPr sz="1105" i="1" spc="-44" dirty="0">
                <a:latin typeface="Arial"/>
                <a:cs typeface="Arial"/>
              </a:rPr>
              <a:t>&amp;</a:t>
            </a:r>
            <a:r>
              <a:rPr sz="1105" i="1" spc="3" dirty="0">
                <a:latin typeface="Arial"/>
                <a:cs typeface="Arial"/>
              </a:rPr>
              <a:t> </a:t>
            </a:r>
            <a:r>
              <a:rPr sz="1105" i="1" spc="6" dirty="0">
                <a:latin typeface="Arial"/>
                <a:cs typeface="Arial"/>
              </a:rPr>
              <a:t>Hinton, </a:t>
            </a:r>
            <a:r>
              <a:rPr sz="1105" i="1" spc="-12" dirty="0">
                <a:latin typeface="Arial"/>
                <a:cs typeface="Arial"/>
              </a:rPr>
              <a:t>G.</a:t>
            </a:r>
            <a:r>
              <a:rPr sz="1105" i="1" spc="3" dirty="0">
                <a:latin typeface="Arial"/>
                <a:cs typeface="Arial"/>
              </a:rPr>
              <a:t> </a:t>
            </a:r>
            <a:r>
              <a:rPr sz="1105" i="1" spc="-26" dirty="0">
                <a:latin typeface="Arial"/>
                <a:cs typeface="Arial"/>
              </a:rPr>
              <a:t>(2015).</a:t>
            </a:r>
            <a:r>
              <a:rPr sz="1105" i="1" spc="6" dirty="0">
                <a:latin typeface="Arial"/>
                <a:cs typeface="Arial"/>
              </a:rPr>
              <a:t> </a:t>
            </a:r>
            <a:r>
              <a:rPr sz="1105" i="1" spc="-6" dirty="0">
                <a:latin typeface="Arial"/>
                <a:cs typeface="Arial"/>
              </a:rPr>
              <a:t>Deep</a:t>
            </a:r>
            <a:r>
              <a:rPr sz="1105" i="1" spc="6" dirty="0">
                <a:latin typeface="Arial"/>
                <a:cs typeface="Arial"/>
              </a:rPr>
              <a:t> </a:t>
            </a:r>
            <a:r>
              <a:rPr sz="1105" i="1" spc="-3" dirty="0">
                <a:latin typeface="Arial"/>
                <a:cs typeface="Arial"/>
              </a:rPr>
              <a:t>learning.</a:t>
            </a:r>
            <a:r>
              <a:rPr sz="1105" i="1" spc="3" dirty="0">
                <a:latin typeface="Arial"/>
                <a:cs typeface="Arial"/>
              </a:rPr>
              <a:t> </a:t>
            </a:r>
            <a:r>
              <a:rPr sz="1105" i="1" spc="-9" dirty="0">
                <a:latin typeface="Arial"/>
                <a:cs typeface="Arial"/>
              </a:rPr>
              <a:t>Nature,</a:t>
            </a:r>
            <a:r>
              <a:rPr sz="1105" i="1" spc="6" dirty="0">
                <a:latin typeface="Arial"/>
                <a:cs typeface="Arial"/>
              </a:rPr>
              <a:t> </a:t>
            </a:r>
            <a:r>
              <a:rPr sz="1105" i="1" spc="-17" dirty="0">
                <a:latin typeface="Arial"/>
                <a:cs typeface="Arial"/>
              </a:rPr>
              <a:t>521(7553),</a:t>
            </a:r>
            <a:r>
              <a:rPr sz="1105" i="1" spc="3" dirty="0">
                <a:latin typeface="Arial"/>
                <a:cs typeface="Arial"/>
              </a:rPr>
              <a:t> </a:t>
            </a:r>
            <a:r>
              <a:rPr sz="1105" i="1" spc="-3" dirty="0">
                <a:latin typeface="Arial"/>
                <a:cs typeface="Arial"/>
              </a:rPr>
              <a:t>436.</a:t>
            </a:r>
            <a:endParaRPr sz="1105">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84589"/>
            <a:ext cx="8991599" cy="469121"/>
          </a:xfrm>
          <a:prstGeom prst="rect">
            <a:avLst/>
          </a:prstGeom>
        </p:spPr>
        <p:txBody>
          <a:bodyPr vert="horz" wrap="square" lIns="0" tIns="7384" rIns="0" bIns="0" rtlCol="0">
            <a:spAutoFit/>
          </a:bodyPr>
          <a:lstStyle/>
          <a:p>
            <a:pPr marL="7384">
              <a:lnSpc>
                <a:spcPct val="100000"/>
              </a:lnSpc>
              <a:spcBef>
                <a:spcPts val="58"/>
              </a:spcBef>
            </a:pPr>
            <a:r>
              <a:rPr sz="3000" spc="-29" dirty="0"/>
              <a:t>Evolution</a:t>
            </a:r>
            <a:r>
              <a:rPr sz="3000" dirty="0"/>
              <a:t> of</a:t>
            </a:r>
            <a:r>
              <a:rPr sz="3000" spc="3" dirty="0"/>
              <a:t> </a:t>
            </a:r>
            <a:r>
              <a:rPr sz="3000" spc="6" dirty="0"/>
              <a:t>Benchmark</a:t>
            </a:r>
            <a:r>
              <a:rPr sz="3000" dirty="0"/>
              <a:t> </a:t>
            </a:r>
            <a:r>
              <a:rPr sz="3000" spc="17" dirty="0"/>
              <a:t>Datasets</a:t>
            </a:r>
            <a:r>
              <a:rPr sz="3000" spc="3" dirty="0"/>
              <a:t> </a:t>
            </a:r>
            <a:r>
              <a:rPr sz="3000" dirty="0"/>
              <a:t>for</a:t>
            </a:r>
            <a:r>
              <a:rPr sz="3000" spc="3" dirty="0"/>
              <a:t> </a:t>
            </a:r>
            <a:r>
              <a:rPr sz="3000" spc="15" dirty="0"/>
              <a:t>Computer</a:t>
            </a:r>
            <a:r>
              <a:rPr sz="3000" dirty="0"/>
              <a:t> </a:t>
            </a:r>
            <a:r>
              <a:rPr sz="3000" spc="-49" dirty="0"/>
              <a:t>Vision</a:t>
            </a:r>
          </a:p>
        </p:txBody>
      </p:sp>
      <p:sp>
        <p:nvSpPr>
          <p:cNvPr id="3" name="object 3"/>
          <p:cNvSpPr txBox="1"/>
          <p:nvPr/>
        </p:nvSpPr>
        <p:spPr>
          <a:xfrm>
            <a:off x="4613655" y="908174"/>
            <a:ext cx="3561814" cy="4109413"/>
          </a:xfrm>
          <a:prstGeom prst="rect">
            <a:avLst/>
          </a:prstGeom>
        </p:spPr>
        <p:txBody>
          <a:bodyPr vert="horz" wrap="square" lIns="0" tIns="7384" rIns="0" bIns="0" rtlCol="0">
            <a:spAutoFit/>
          </a:bodyPr>
          <a:lstStyle/>
          <a:p>
            <a:pPr marL="36919">
              <a:spcBef>
                <a:spcPts val="58"/>
              </a:spcBef>
            </a:pPr>
            <a:r>
              <a:rPr sz="1395" b="1" u="sng" spc="23" dirty="0">
                <a:uFill>
                  <a:solidFill>
                    <a:srgbClr val="000000"/>
                  </a:solidFill>
                </a:uFill>
                <a:latin typeface="Arial"/>
                <a:cs typeface="Arial"/>
              </a:rPr>
              <a:t>MNIST</a:t>
            </a:r>
            <a:r>
              <a:rPr sz="1395" b="1" u="sng" spc="-23" dirty="0">
                <a:uFill>
                  <a:solidFill>
                    <a:srgbClr val="000000"/>
                  </a:solidFill>
                </a:uFill>
                <a:latin typeface="Arial"/>
                <a:cs typeface="Arial"/>
              </a:rPr>
              <a:t> </a:t>
            </a:r>
            <a:r>
              <a:rPr sz="1395" b="1" u="sng" spc="-17" dirty="0">
                <a:uFill>
                  <a:solidFill>
                    <a:srgbClr val="000000"/>
                  </a:solidFill>
                </a:uFill>
                <a:latin typeface="Arial"/>
                <a:cs typeface="Arial"/>
              </a:rPr>
              <a:t>(1998)</a:t>
            </a:r>
            <a:endParaRPr sz="1395">
              <a:latin typeface="Arial"/>
              <a:cs typeface="Arial"/>
            </a:endParaRPr>
          </a:p>
          <a:p>
            <a:pPr>
              <a:spcBef>
                <a:spcPts val="26"/>
              </a:spcBef>
            </a:pPr>
            <a:endParaRPr sz="1454">
              <a:latin typeface="Arial"/>
              <a:cs typeface="Arial"/>
            </a:endParaRPr>
          </a:p>
          <a:p>
            <a:pPr marL="169827" indent="-132908">
              <a:buChar char="•"/>
              <a:tabLst>
                <a:tab pos="169827"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dirty="0">
                <a:latin typeface="Arial"/>
                <a:cs typeface="Arial"/>
              </a:rPr>
              <a:t> </a:t>
            </a:r>
            <a:r>
              <a:rPr sz="1395" spc="-3" dirty="0">
                <a:latin typeface="Arial"/>
                <a:cs typeface="Arial"/>
              </a:rPr>
              <a:t>classes</a:t>
            </a:r>
            <a:endParaRPr sz="1395">
              <a:latin typeface="Arial"/>
              <a:cs typeface="Arial"/>
            </a:endParaRPr>
          </a:p>
          <a:p>
            <a:pPr marL="169827" indent="-132908">
              <a:spcBef>
                <a:spcPts val="12"/>
              </a:spcBef>
              <a:buChar char="•"/>
              <a:tabLst>
                <a:tab pos="169827" algn="l"/>
              </a:tabLst>
            </a:pPr>
            <a:r>
              <a:rPr sz="1395" spc="-6" dirty="0">
                <a:latin typeface="Arial"/>
                <a:cs typeface="Arial"/>
              </a:rPr>
              <a:t>features:</a:t>
            </a:r>
            <a:r>
              <a:rPr sz="1395" spc="-15" dirty="0">
                <a:latin typeface="Arial"/>
                <a:cs typeface="Arial"/>
              </a:rPr>
              <a:t> </a:t>
            </a:r>
            <a:r>
              <a:rPr sz="1395" spc="6" dirty="0">
                <a:latin typeface="Arial"/>
                <a:cs typeface="Arial"/>
              </a:rPr>
              <a:t>28x28x1</a:t>
            </a:r>
            <a:endParaRPr sz="1395">
              <a:latin typeface="Arial"/>
              <a:cs typeface="Arial"/>
            </a:endParaRPr>
          </a:p>
          <a:p>
            <a:pPr marL="169827" indent="-132908">
              <a:spcBef>
                <a:spcPts val="12"/>
              </a:spcBef>
              <a:buChar char="•"/>
              <a:tabLst>
                <a:tab pos="169827" algn="l"/>
              </a:tabLst>
            </a:pPr>
            <a:r>
              <a:rPr sz="1395" u="sng" spc="23" dirty="0">
                <a:uFill>
                  <a:solidFill>
                    <a:srgbClr val="000000"/>
                  </a:solidFill>
                </a:uFill>
                <a:latin typeface="Arial"/>
                <a:cs typeface="Arial"/>
                <a:hlinkClick r:id="rId2"/>
              </a:rPr>
              <a:t>http://yann.lecun.com/exdb/mnist/</a:t>
            </a:r>
            <a:endParaRPr sz="1395">
              <a:latin typeface="Arial"/>
              <a:cs typeface="Arial"/>
            </a:endParaRPr>
          </a:p>
          <a:p>
            <a:pPr>
              <a:lnSpc>
                <a:spcPct val="100000"/>
              </a:lnSpc>
              <a:buFont typeface="Arial"/>
              <a:buChar char="•"/>
            </a:pPr>
            <a:endParaRPr sz="1628">
              <a:latin typeface="Arial"/>
              <a:cs typeface="Arial"/>
            </a:endParaRPr>
          </a:p>
          <a:p>
            <a:pPr>
              <a:spcBef>
                <a:spcPts val="20"/>
              </a:spcBef>
              <a:buFont typeface="Arial"/>
              <a:buChar char="•"/>
            </a:pPr>
            <a:endParaRPr sz="1599">
              <a:latin typeface="Arial"/>
              <a:cs typeface="Arial"/>
            </a:endParaRPr>
          </a:p>
          <a:p>
            <a:pPr marL="7384"/>
            <a:r>
              <a:rPr sz="1395" b="1" u="sng" spc="6" dirty="0">
                <a:uFill>
                  <a:solidFill>
                    <a:srgbClr val="000000"/>
                  </a:solidFill>
                </a:uFill>
                <a:latin typeface="Arial"/>
                <a:cs typeface="Arial"/>
              </a:rPr>
              <a:t>CIFAR-10/CIFAR-100</a:t>
            </a:r>
            <a:r>
              <a:rPr sz="1395" b="1" u="sng" spc="-17" dirty="0">
                <a:uFill>
                  <a:solidFill>
                    <a:srgbClr val="000000"/>
                  </a:solidFill>
                </a:uFill>
                <a:latin typeface="Arial"/>
                <a:cs typeface="Arial"/>
              </a:rPr>
              <a:t> (2009)</a:t>
            </a:r>
            <a:endParaRPr sz="1395">
              <a:latin typeface="Arial"/>
              <a:cs typeface="Arial"/>
            </a:endParaRPr>
          </a:p>
          <a:p>
            <a:pPr>
              <a:spcBef>
                <a:spcPts val="26"/>
              </a:spcBef>
            </a:pPr>
            <a:endParaRPr sz="1454">
              <a:latin typeface="Arial"/>
              <a:cs typeface="Arial"/>
            </a:endParaRPr>
          </a:p>
          <a:p>
            <a:pPr marL="140292" indent="-132908">
              <a:buChar char="•"/>
              <a:tabLst>
                <a:tab pos="140292"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spc="3" dirty="0">
                <a:latin typeface="Arial"/>
                <a:cs typeface="Arial"/>
              </a:rPr>
              <a:t> </a:t>
            </a:r>
            <a:r>
              <a:rPr sz="1395" spc="12" dirty="0">
                <a:latin typeface="Arial"/>
                <a:cs typeface="Arial"/>
              </a:rPr>
              <a:t>or</a:t>
            </a:r>
            <a:r>
              <a:rPr sz="1395" spc="3" dirty="0">
                <a:latin typeface="Arial"/>
                <a:cs typeface="Arial"/>
              </a:rPr>
              <a:t> </a:t>
            </a:r>
            <a:r>
              <a:rPr sz="1395" spc="-3" dirty="0">
                <a:latin typeface="Arial"/>
                <a:cs typeface="Arial"/>
              </a:rPr>
              <a:t>100</a:t>
            </a:r>
            <a:r>
              <a:rPr sz="1395" spc="3" dirty="0">
                <a:latin typeface="Arial"/>
                <a:cs typeface="Arial"/>
              </a:rPr>
              <a:t> </a:t>
            </a:r>
            <a:r>
              <a:rPr sz="1395" spc="-3" dirty="0">
                <a:latin typeface="Arial"/>
                <a:cs typeface="Arial"/>
              </a:rPr>
              <a:t>classes</a:t>
            </a:r>
            <a:endParaRPr sz="1395">
              <a:latin typeface="Arial"/>
              <a:cs typeface="Arial"/>
            </a:endParaRPr>
          </a:p>
          <a:p>
            <a:pPr marL="140292" indent="-132908">
              <a:spcBef>
                <a:spcPts val="12"/>
              </a:spcBef>
              <a:buChar char="•"/>
              <a:tabLst>
                <a:tab pos="140292" algn="l"/>
              </a:tabLst>
            </a:pPr>
            <a:r>
              <a:rPr sz="1395" spc="-6" dirty="0">
                <a:latin typeface="Arial"/>
                <a:cs typeface="Arial"/>
              </a:rPr>
              <a:t>features:</a:t>
            </a:r>
            <a:r>
              <a:rPr sz="1395" spc="-17" dirty="0">
                <a:latin typeface="Arial"/>
                <a:cs typeface="Arial"/>
              </a:rPr>
              <a:t> </a:t>
            </a:r>
            <a:r>
              <a:rPr sz="1395" spc="6" dirty="0">
                <a:latin typeface="Arial"/>
                <a:cs typeface="Arial"/>
              </a:rPr>
              <a:t>32x32x3,</a:t>
            </a:r>
            <a:endParaRPr sz="1395">
              <a:latin typeface="Arial"/>
              <a:cs typeface="Arial"/>
            </a:endParaRPr>
          </a:p>
          <a:p>
            <a:pPr marL="169827" indent="-162443">
              <a:spcBef>
                <a:spcPts val="12"/>
              </a:spcBef>
              <a:buChar char="•"/>
              <a:tabLst>
                <a:tab pos="169458" algn="l"/>
                <a:tab pos="169827" algn="l"/>
              </a:tabLst>
            </a:pPr>
            <a:r>
              <a:rPr sz="1395" spc="17" dirty="0">
                <a:latin typeface="Arial"/>
                <a:cs typeface="Arial"/>
                <a:hlinkClick r:id="rId3"/>
              </a:rPr>
              <a:t>https://ww</a:t>
            </a:r>
            <a:r>
              <a:rPr sz="1395" spc="17" dirty="0">
                <a:latin typeface="Arial"/>
                <a:cs typeface="Arial"/>
              </a:rPr>
              <a:t>w.cs.tor</a:t>
            </a:r>
            <a:r>
              <a:rPr sz="1395" spc="17" dirty="0">
                <a:latin typeface="Arial"/>
                <a:cs typeface="Arial"/>
                <a:hlinkClick r:id="rId3"/>
              </a:rPr>
              <a:t>onto.edu/~kriz/cifar.html</a:t>
            </a:r>
            <a:endParaRPr sz="1395">
              <a:latin typeface="Arial"/>
              <a:cs typeface="Arial"/>
            </a:endParaRPr>
          </a:p>
          <a:p>
            <a:pPr>
              <a:spcBef>
                <a:spcPts val="12"/>
              </a:spcBef>
              <a:buFont typeface="Arial"/>
              <a:buChar char="•"/>
            </a:pPr>
            <a:endParaRPr sz="2326">
              <a:latin typeface="Arial"/>
              <a:cs typeface="Arial"/>
            </a:endParaRPr>
          </a:p>
          <a:p>
            <a:pPr marL="29535"/>
            <a:r>
              <a:rPr sz="1395" b="1" u="sng" spc="20" dirty="0">
                <a:uFill>
                  <a:solidFill>
                    <a:srgbClr val="000000"/>
                  </a:solidFill>
                </a:uFill>
                <a:latin typeface="Arial"/>
                <a:cs typeface="Arial"/>
              </a:rPr>
              <a:t>ImageNet</a:t>
            </a:r>
            <a:r>
              <a:rPr sz="1395" b="1" u="sng" spc="-15" dirty="0">
                <a:uFill>
                  <a:solidFill>
                    <a:srgbClr val="000000"/>
                  </a:solidFill>
                </a:uFill>
                <a:latin typeface="Arial"/>
                <a:cs typeface="Arial"/>
              </a:rPr>
              <a:t> (~2010)</a:t>
            </a:r>
            <a:endParaRPr sz="1395">
              <a:latin typeface="Arial"/>
              <a:cs typeface="Arial"/>
            </a:endParaRPr>
          </a:p>
          <a:p>
            <a:pPr>
              <a:spcBef>
                <a:spcPts val="26"/>
              </a:spcBef>
            </a:pPr>
            <a:endParaRPr sz="1454">
              <a:latin typeface="Arial"/>
              <a:cs typeface="Arial"/>
            </a:endParaRPr>
          </a:p>
          <a:p>
            <a:pPr marL="162443" indent="-132908">
              <a:spcBef>
                <a:spcPts val="3"/>
              </a:spcBef>
              <a:buChar char="•"/>
              <a:tabLst>
                <a:tab pos="162443" algn="l"/>
              </a:tabLst>
            </a:pPr>
            <a:r>
              <a:rPr sz="1395" spc="6" dirty="0">
                <a:latin typeface="Arial"/>
                <a:cs typeface="Arial"/>
              </a:rPr>
              <a:t>~14</a:t>
            </a:r>
            <a:r>
              <a:rPr sz="1395" spc="-9" dirty="0">
                <a:latin typeface="Arial"/>
                <a:cs typeface="Arial"/>
              </a:rPr>
              <a:t> </a:t>
            </a:r>
            <a:r>
              <a:rPr sz="1395" spc="6" dirty="0">
                <a:latin typeface="Arial"/>
                <a:cs typeface="Arial"/>
              </a:rPr>
              <a:t>million</a:t>
            </a:r>
            <a:r>
              <a:rPr sz="1395" spc="-9" dirty="0">
                <a:latin typeface="Arial"/>
                <a:cs typeface="Arial"/>
              </a:rPr>
              <a:t> </a:t>
            </a:r>
            <a:r>
              <a:rPr sz="1395" spc="-3" dirty="0">
                <a:latin typeface="Arial"/>
                <a:cs typeface="Arial"/>
              </a:rPr>
              <a:t>images</a:t>
            </a:r>
            <a:endParaRPr sz="1395">
              <a:latin typeface="Arial"/>
              <a:cs typeface="Arial"/>
            </a:endParaRPr>
          </a:p>
          <a:p>
            <a:pPr marL="162443" indent="-132908">
              <a:spcBef>
                <a:spcPts val="12"/>
              </a:spcBef>
              <a:buChar char="•"/>
              <a:tabLst>
                <a:tab pos="162443" algn="l"/>
              </a:tabLst>
            </a:pPr>
            <a:r>
              <a:rPr sz="1395" spc="-6" dirty="0">
                <a:latin typeface="Arial"/>
                <a:cs typeface="Arial"/>
              </a:rPr>
              <a:t>features: </a:t>
            </a:r>
            <a:r>
              <a:rPr sz="1395" spc="6" dirty="0">
                <a:latin typeface="Arial"/>
                <a:cs typeface="Arial"/>
              </a:rPr>
              <a:t>full</a:t>
            </a:r>
            <a:r>
              <a:rPr sz="1395" spc="-6" dirty="0">
                <a:latin typeface="Arial"/>
                <a:cs typeface="Arial"/>
              </a:rPr>
              <a:t> </a:t>
            </a:r>
            <a:r>
              <a:rPr sz="1395" spc="3" dirty="0">
                <a:latin typeface="Arial"/>
                <a:cs typeface="Arial"/>
              </a:rPr>
              <a:t>resolution</a:t>
            </a:r>
            <a:endParaRPr sz="1395">
              <a:latin typeface="Arial"/>
              <a:cs typeface="Arial"/>
            </a:endParaRPr>
          </a:p>
          <a:p>
            <a:pPr marL="184595" indent="-155059">
              <a:spcBef>
                <a:spcPts val="12"/>
              </a:spcBef>
              <a:buChar char="•"/>
              <a:tabLst>
                <a:tab pos="184225" algn="l"/>
                <a:tab pos="184595" algn="l"/>
              </a:tabLst>
            </a:pPr>
            <a:r>
              <a:rPr sz="1395" spc="20" dirty="0">
                <a:latin typeface="Arial"/>
                <a:cs typeface="Arial"/>
                <a:hlinkClick r:id="rId4"/>
              </a:rPr>
              <a:t>http://www.image-net.org</a:t>
            </a:r>
            <a:endParaRPr sz="1395">
              <a:latin typeface="Arial"/>
              <a:cs typeface="Arial"/>
            </a:endParaRPr>
          </a:p>
        </p:txBody>
      </p:sp>
      <p:pic>
        <p:nvPicPr>
          <p:cNvPr id="4" name="object 4"/>
          <p:cNvPicPr/>
          <p:nvPr/>
        </p:nvPicPr>
        <p:blipFill>
          <a:blip r:embed="rId5" cstate="print"/>
          <a:stretch>
            <a:fillRect/>
          </a:stretch>
        </p:blipFill>
        <p:spPr>
          <a:xfrm>
            <a:off x="1640034" y="1062045"/>
            <a:ext cx="2169435" cy="1049423"/>
          </a:xfrm>
          <a:prstGeom prst="rect">
            <a:avLst/>
          </a:prstGeom>
        </p:spPr>
      </p:pic>
      <p:pic>
        <p:nvPicPr>
          <p:cNvPr id="5" name="object 5"/>
          <p:cNvPicPr/>
          <p:nvPr/>
        </p:nvPicPr>
        <p:blipFill>
          <a:blip r:embed="rId6" cstate="print"/>
          <a:stretch>
            <a:fillRect/>
          </a:stretch>
        </p:blipFill>
        <p:spPr>
          <a:xfrm>
            <a:off x="1598924" y="2414433"/>
            <a:ext cx="2806540" cy="1030116"/>
          </a:xfrm>
          <a:prstGeom prst="rect">
            <a:avLst/>
          </a:prstGeom>
        </p:spPr>
      </p:pic>
      <p:pic>
        <p:nvPicPr>
          <p:cNvPr id="6" name="object 6"/>
          <p:cNvPicPr/>
          <p:nvPr/>
        </p:nvPicPr>
        <p:blipFill>
          <a:blip r:embed="rId7" cstate="print"/>
          <a:stretch>
            <a:fillRect/>
          </a:stretch>
        </p:blipFill>
        <p:spPr>
          <a:xfrm>
            <a:off x="1688020" y="3639385"/>
            <a:ext cx="2507668" cy="1436528"/>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35</a:t>
            </a:fld>
            <a:endParaRPr spc="-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36</a:t>
            </a:fld>
            <a:endParaRPr spc="-3" dirty="0"/>
          </a:p>
        </p:txBody>
      </p:sp>
      <p:sp>
        <p:nvSpPr>
          <p:cNvPr id="2" name="object 2"/>
          <p:cNvSpPr txBox="1">
            <a:spLocks noGrp="1"/>
          </p:cNvSpPr>
          <p:nvPr>
            <p:ph type="title"/>
          </p:nvPr>
        </p:nvSpPr>
        <p:spPr>
          <a:xfrm>
            <a:off x="1630711" y="184589"/>
            <a:ext cx="4644978" cy="567289"/>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sp>
        <p:nvSpPr>
          <p:cNvPr id="3" name="object 3"/>
          <p:cNvSpPr txBox="1"/>
          <p:nvPr/>
        </p:nvSpPr>
        <p:spPr>
          <a:xfrm>
            <a:off x="1630710" y="2227280"/>
            <a:ext cx="6762574" cy="1191449"/>
          </a:xfrm>
          <a:prstGeom prst="rect">
            <a:avLst/>
          </a:prstGeom>
        </p:spPr>
        <p:txBody>
          <a:bodyPr vert="horz" wrap="square" lIns="0" tIns="24734" rIns="0" bIns="0" rtlCol="0">
            <a:spAutoFit/>
          </a:bodyPr>
          <a:lstStyle/>
          <a:p>
            <a:pPr marL="7384">
              <a:spcBef>
                <a:spcPts val="194"/>
              </a:spcBef>
            </a:pPr>
            <a:r>
              <a:rPr sz="1395" spc="-15" dirty="0">
                <a:latin typeface="Arial"/>
                <a:cs typeface="Arial"/>
              </a:rPr>
              <a:t>In</a:t>
            </a:r>
            <a:r>
              <a:rPr sz="1395" spc="-6" dirty="0">
                <a:latin typeface="Arial"/>
                <a:cs typeface="Arial"/>
              </a:rPr>
              <a:t> </a:t>
            </a:r>
            <a:r>
              <a:rPr sz="1395" spc="17" dirty="0">
                <a:latin typeface="Arial"/>
                <a:cs typeface="Arial"/>
              </a:rPr>
              <a:t>contrast</a:t>
            </a:r>
            <a:r>
              <a:rPr sz="1395" spc="-3" dirty="0">
                <a:latin typeface="Arial"/>
                <a:cs typeface="Arial"/>
              </a:rPr>
              <a:t> </a:t>
            </a:r>
            <a:r>
              <a:rPr sz="1395" spc="38" dirty="0">
                <a:latin typeface="Arial"/>
                <a:cs typeface="Arial"/>
              </a:rPr>
              <a:t>to</a:t>
            </a:r>
            <a:r>
              <a:rPr sz="1395" spc="-6" dirty="0">
                <a:latin typeface="Arial"/>
                <a:cs typeface="Arial"/>
              </a:rPr>
              <a:t> </a:t>
            </a:r>
            <a:r>
              <a:rPr sz="1395" spc="26" dirty="0">
                <a:latin typeface="Arial"/>
                <a:cs typeface="Arial"/>
              </a:rPr>
              <a:t>most</a:t>
            </a:r>
            <a:r>
              <a:rPr sz="1395" spc="-3" dirty="0">
                <a:latin typeface="Arial"/>
                <a:cs typeface="Arial"/>
              </a:rPr>
              <a:t> </a:t>
            </a:r>
            <a:r>
              <a:rPr sz="1395" spc="9" dirty="0">
                <a:latin typeface="Arial"/>
                <a:cs typeface="Arial"/>
              </a:rPr>
              <a:t>other</a:t>
            </a:r>
            <a:r>
              <a:rPr sz="1395" spc="-6" dirty="0">
                <a:latin typeface="Arial"/>
                <a:cs typeface="Arial"/>
              </a:rPr>
              <a:t> </a:t>
            </a:r>
            <a:r>
              <a:rPr sz="1395" spc="6" dirty="0">
                <a:latin typeface="Arial"/>
                <a:cs typeface="Arial"/>
              </a:rPr>
              <a:t>fields: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9" dirty="0">
                <a:latin typeface="Arial"/>
                <a:cs typeface="Arial"/>
              </a:rPr>
              <a:t> </a:t>
            </a:r>
            <a:r>
              <a:rPr sz="1395" spc="-3" dirty="0">
                <a:latin typeface="Arial"/>
                <a:cs typeface="Arial"/>
              </a:rPr>
              <a:t>Open</a:t>
            </a:r>
            <a:r>
              <a:rPr sz="1395" spc="-9" dirty="0">
                <a:latin typeface="Arial"/>
                <a:cs typeface="Arial"/>
              </a:rPr>
              <a:t> </a:t>
            </a:r>
            <a:r>
              <a:rPr sz="1395" spc="6" dirty="0">
                <a:latin typeface="Arial"/>
                <a:cs typeface="Arial"/>
              </a:rPr>
              <a:t>Access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6" dirty="0">
                <a:latin typeface="Arial"/>
                <a:cs typeface="Arial"/>
              </a:rPr>
              <a:t> </a:t>
            </a:r>
            <a:r>
              <a:rPr sz="1395" spc="-3" dirty="0">
                <a:latin typeface="Arial"/>
                <a:cs typeface="Arial"/>
              </a:rPr>
              <a:t>Conferences</a:t>
            </a:r>
            <a:r>
              <a:rPr sz="1395" spc="9" dirty="0">
                <a:latin typeface="Arial"/>
                <a:cs typeface="Arial"/>
              </a:rPr>
              <a:t> </a:t>
            </a:r>
            <a:r>
              <a:rPr sz="1395" spc="12" dirty="0">
                <a:latin typeface="Arial"/>
                <a:cs typeface="Arial"/>
              </a:rPr>
              <a:t>(double-blind</a:t>
            </a:r>
            <a:r>
              <a:rPr sz="1395" spc="6" dirty="0">
                <a:latin typeface="Arial"/>
                <a:cs typeface="Arial"/>
              </a:rPr>
              <a:t> </a:t>
            </a:r>
            <a:r>
              <a:rPr sz="1395" spc="-3" dirty="0">
                <a:latin typeface="Arial"/>
                <a:cs typeface="Arial"/>
              </a:rPr>
              <a:t>peer</a:t>
            </a:r>
            <a:r>
              <a:rPr sz="1395" spc="6" dirty="0">
                <a:latin typeface="Arial"/>
                <a:cs typeface="Arial"/>
              </a:rPr>
              <a:t> </a:t>
            </a:r>
            <a:r>
              <a:rPr sz="1395" spc="-17" dirty="0">
                <a:latin typeface="Arial"/>
                <a:cs typeface="Arial"/>
              </a:rPr>
              <a:t>review,</a:t>
            </a:r>
            <a:r>
              <a:rPr sz="1395" spc="9" dirty="0">
                <a:latin typeface="Arial"/>
                <a:cs typeface="Arial"/>
              </a:rPr>
              <a:t> </a:t>
            </a:r>
            <a:r>
              <a:rPr sz="1395" spc="17" dirty="0">
                <a:latin typeface="Arial"/>
                <a:cs typeface="Arial"/>
              </a:rPr>
              <a:t>competitive</a:t>
            </a:r>
            <a:r>
              <a:rPr sz="1395" spc="6" dirty="0">
                <a:latin typeface="Arial"/>
                <a:cs typeface="Arial"/>
              </a:rPr>
              <a:t> </a:t>
            </a:r>
            <a:r>
              <a:rPr sz="1395" spc="44" dirty="0">
                <a:latin typeface="Arial"/>
                <a:cs typeface="Arial"/>
              </a:rPr>
              <a:t>~25%</a:t>
            </a:r>
            <a:r>
              <a:rPr sz="1395" spc="9" dirty="0">
                <a:latin typeface="Arial"/>
                <a:cs typeface="Arial"/>
              </a:rPr>
              <a:t> </a:t>
            </a:r>
            <a:r>
              <a:rPr sz="1395" spc="15" dirty="0">
                <a:latin typeface="Arial"/>
                <a:cs typeface="Arial"/>
              </a:rPr>
              <a:t>acceptance</a:t>
            </a:r>
            <a:r>
              <a:rPr sz="1395" spc="6" dirty="0">
                <a:latin typeface="Arial"/>
                <a:cs typeface="Arial"/>
              </a:rPr>
              <a:t> </a:t>
            </a:r>
            <a:r>
              <a:rPr sz="1395" spc="-23" dirty="0">
                <a:latin typeface="Arial"/>
                <a:cs typeface="Arial"/>
              </a:rPr>
              <a:t>rate)</a:t>
            </a:r>
            <a:endParaRPr sz="1395">
              <a:latin typeface="Arial"/>
              <a:cs typeface="Arial"/>
            </a:endParaRPr>
          </a:p>
          <a:p>
            <a:pPr marL="199362" indent="-191978">
              <a:spcBef>
                <a:spcPts val="826"/>
              </a:spcBef>
              <a:buSzPct val="143750"/>
              <a:buChar char="•"/>
              <a:tabLst>
                <a:tab pos="199362" algn="l"/>
              </a:tabLst>
            </a:pPr>
            <a:r>
              <a:rPr sz="1395" spc="-6" dirty="0">
                <a:latin typeface="Arial"/>
                <a:cs typeface="Arial"/>
              </a:rPr>
              <a:t>Usually</a:t>
            </a:r>
            <a:r>
              <a:rPr sz="1395" spc="-3" dirty="0">
                <a:latin typeface="Arial"/>
                <a:cs typeface="Arial"/>
              </a:rPr>
              <a:t> </a:t>
            </a:r>
            <a:r>
              <a:rPr sz="1395" spc="9" dirty="0">
                <a:latin typeface="Arial"/>
                <a:cs typeface="Arial"/>
              </a:rPr>
              <a:t>preprints</a:t>
            </a:r>
            <a:r>
              <a:rPr sz="1395" spc="-3" dirty="0">
                <a:latin typeface="Arial"/>
                <a:cs typeface="Arial"/>
              </a:rPr>
              <a:t> online</a:t>
            </a:r>
            <a:endParaRPr sz="1395">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8851" y="184589"/>
            <a:ext cx="2466837" cy="1127122"/>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pic>
        <p:nvPicPr>
          <p:cNvPr id="3" name="object 3"/>
          <p:cNvPicPr/>
          <p:nvPr/>
        </p:nvPicPr>
        <p:blipFill>
          <a:blip r:embed="rId2" cstate="print"/>
          <a:stretch>
            <a:fillRect/>
          </a:stretch>
        </p:blipFill>
        <p:spPr>
          <a:xfrm>
            <a:off x="2749315" y="841318"/>
            <a:ext cx="4614705" cy="1853266"/>
          </a:xfrm>
          <a:prstGeom prst="rect">
            <a:avLst/>
          </a:prstGeom>
        </p:spPr>
      </p:pic>
      <p:pic>
        <p:nvPicPr>
          <p:cNvPr id="4" name="object 4"/>
          <p:cNvPicPr/>
          <p:nvPr/>
        </p:nvPicPr>
        <p:blipFill>
          <a:blip r:embed="rId3" cstate="print"/>
          <a:stretch>
            <a:fillRect/>
          </a:stretch>
        </p:blipFill>
        <p:spPr>
          <a:xfrm>
            <a:off x="2782540" y="3072348"/>
            <a:ext cx="4585171" cy="1144447"/>
          </a:xfrm>
          <a:prstGeom prst="rect">
            <a:avLst/>
          </a:prstGeom>
        </p:spPr>
      </p:pic>
      <p:sp>
        <p:nvSpPr>
          <p:cNvPr id="5" name="object 5"/>
          <p:cNvSpPr txBox="1"/>
          <p:nvPr/>
        </p:nvSpPr>
        <p:spPr>
          <a:xfrm>
            <a:off x="4296164" y="4341515"/>
            <a:ext cx="3076716" cy="159485"/>
          </a:xfrm>
          <a:prstGeom prst="rect">
            <a:avLst/>
          </a:prstGeom>
        </p:spPr>
        <p:txBody>
          <a:bodyPr vert="horz" wrap="square" lIns="0" tIns="7384" rIns="0" bIns="0" rtlCol="0">
            <a:spAutoFit/>
          </a:bodyPr>
          <a:lstStyle/>
          <a:p>
            <a:pPr marL="7384">
              <a:spcBef>
                <a:spcPts val="58"/>
              </a:spcBef>
            </a:pPr>
            <a:r>
              <a:rPr sz="988" spc="55" dirty="0">
                <a:latin typeface="Arial"/>
                <a:cs typeface="Arial"/>
              </a:rPr>
              <a:t>--</a:t>
            </a:r>
            <a:r>
              <a:rPr sz="988" dirty="0">
                <a:latin typeface="Arial"/>
                <a:cs typeface="Arial"/>
              </a:rPr>
              <a:t> </a:t>
            </a:r>
            <a:r>
              <a:rPr sz="988" spc="-38" dirty="0">
                <a:latin typeface="Arial"/>
                <a:cs typeface="Arial"/>
              </a:rPr>
              <a:t>Tom</a:t>
            </a:r>
            <a:r>
              <a:rPr sz="988" spc="3" dirty="0">
                <a:latin typeface="Arial"/>
                <a:cs typeface="Arial"/>
              </a:rPr>
              <a:t> </a:t>
            </a:r>
            <a:r>
              <a:rPr sz="988" dirty="0">
                <a:latin typeface="Arial"/>
                <a:cs typeface="Arial"/>
              </a:rPr>
              <a:t>Dieterrich,</a:t>
            </a:r>
            <a:r>
              <a:rPr sz="988" spc="3" dirty="0">
                <a:latin typeface="Arial"/>
                <a:cs typeface="Arial"/>
              </a:rPr>
              <a:t> </a:t>
            </a:r>
            <a:r>
              <a:rPr sz="988" spc="-3" dirty="0">
                <a:latin typeface="Arial"/>
                <a:cs typeface="Arial"/>
              </a:rPr>
              <a:t>Professor</a:t>
            </a:r>
            <a:r>
              <a:rPr sz="988" spc="3" dirty="0">
                <a:latin typeface="Arial"/>
                <a:cs typeface="Arial"/>
              </a:rPr>
              <a:t> </a:t>
            </a:r>
            <a:r>
              <a:rPr sz="988" spc="9" dirty="0">
                <a:latin typeface="Arial"/>
                <a:cs typeface="Arial"/>
              </a:rPr>
              <a:t>at</a:t>
            </a:r>
            <a:r>
              <a:rPr sz="988" spc="3" dirty="0">
                <a:latin typeface="Arial"/>
                <a:cs typeface="Arial"/>
              </a:rPr>
              <a:t> </a:t>
            </a:r>
            <a:r>
              <a:rPr sz="988" spc="-6" dirty="0">
                <a:latin typeface="Arial"/>
                <a:cs typeface="Arial"/>
              </a:rPr>
              <a:t>Oregon</a:t>
            </a:r>
            <a:r>
              <a:rPr sz="988" dirty="0">
                <a:latin typeface="Arial"/>
                <a:cs typeface="Arial"/>
              </a:rPr>
              <a:t> </a:t>
            </a:r>
            <a:r>
              <a:rPr sz="988" spc="3" dirty="0">
                <a:latin typeface="Arial"/>
                <a:cs typeface="Arial"/>
              </a:rPr>
              <a:t>State </a:t>
            </a:r>
            <a:r>
              <a:rPr sz="988" dirty="0">
                <a:latin typeface="Arial"/>
                <a:cs typeface="Arial"/>
              </a:rPr>
              <a:t>University</a:t>
            </a:r>
            <a:endParaRPr sz="988">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37</a:t>
            </a:fld>
            <a:endParaRPr spc="-3" dirty="0"/>
          </a:p>
        </p:txBody>
      </p:sp>
      <p:sp>
        <p:nvSpPr>
          <p:cNvPr id="6" name="object 6"/>
          <p:cNvSpPr txBox="1"/>
          <p:nvPr/>
        </p:nvSpPr>
        <p:spPr>
          <a:xfrm>
            <a:off x="2177091" y="4873129"/>
            <a:ext cx="5957031"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https://thenextweb.com/artificial-intelligence/2018/05/01/heres-why-thousands-of-ai-researchers-will-boycott-a-science-journal/</a:t>
            </a:r>
            <a:endParaRPr sz="814">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52864" y="290700"/>
            <a:ext cx="4381054" cy="4164219"/>
          </a:xfrm>
          <a:prstGeom prst="rect">
            <a:avLst/>
          </a:prstGeom>
        </p:spPr>
      </p:pic>
      <p:sp>
        <p:nvSpPr>
          <p:cNvPr id="3" name="object 3"/>
          <p:cNvSpPr txBox="1"/>
          <p:nvPr/>
        </p:nvSpPr>
        <p:spPr>
          <a:xfrm>
            <a:off x="4008206" y="4518720"/>
            <a:ext cx="2444317" cy="105945"/>
          </a:xfrm>
          <a:prstGeom prst="rect">
            <a:avLst/>
          </a:prstGeom>
        </p:spPr>
        <p:txBody>
          <a:bodyPr vert="horz" wrap="square" lIns="0" tIns="7384" rIns="0" bIns="0" rtlCol="0">
            <a:spAutoFit/>
          </a:bodyPr>
          <a:lstStyle/>
          <a:p>
            <a:pPr marL="7384">
              <a:spcBef>
                <a:spcPts val="58"/>
              </a:spcBef>
            </a:pPr>
            <a:r>
              <a:rPr sz="640" spc="-3" dirty="0">
                <a:latin typeface="Arial"/>
                <a:cs typeface="Arial"/>
              </a:rPr>
              <a:t>Source:</a:t>
            </a:r>
            <a:r>
              <a:rPr sz="640" spc="64" dirty="0">
                <a:latin typeface="Arial"/>
                <a:cs typeface="Arial"/>
              </a:rPr>
              <a:t> </a:t>
            </a:r>
            <a:r>
              <a:rPr sz="640" spc="6" dirty="0">
                <a:latin typeface="Arial"/>
                <a:cs typeface="Arial"/>
                <a:hlinkClick r:id="rId3"/>
              </a:rPr>
              <a:t>http://www.guide2research.com/topconf/machine-learning</a:t>
            </a:r>
            <a:endParaRPr sz="640">
              <a:latin typeface="Arial"/>
              <a:cs typeface="Arial"/>
            </a:endParaRPr>
          </a:p>
        </p:txBody>
      </p:sp>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38</a:t>
            </a:fld>
            <a:endParaRPr spc="-3"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4882" y="380941"/>
            <a:ext cx="5887322" cy="1992714"/>
          </a:xfrm>
          <a:prstGeom prst="rect">
            <a:avLst/>
          </a:prstGeom>
        </p:spPr>
      </p:pic>
      <p:sp>
        <p:nvSpPr>
          <p:cNvPr id="3" name="object 3"/>
          <p:cNvSpPr txBox="1"/>
          <p:nvPr/>
        </p:nvSpPr>
        <p:spPr>
          <a:xfrm>
            <a:off x="2103256" y="2503016"/>
            <a:ext cx="1017819" cy="150572"/>
          </a:xfrm>
          <a:prstGeom prst="rect">
            <a:avLst/>
          </a:prstGeom>
        </p:spPr>
        <p:txBody>
          <a:bodyPr vert="horz" wrap="square" lIns="0" tIns="7384" rIns="0" bIns="0" rtlCol="0">
            <a:spAutoFit/>
          </a:bodyPr>
          <a:lstStyle/>
          <a:p>
            <a:pPr marL="7384">
              <a:spcBef>
                <a:spcPts val="58"/>
              </a:spcBef>
            </a:pPr>
            <a:r>
              <a:rPr sz="930" spc="9" dirty="0">
                <a:latin typeface="Arial"/>
                <a:cs typeface="Arial"/>
                <a:hlinkClick r:id="rId3"/>
              </a:rPr>
              <a:t>http://www.jmlr.org</a:t>
            </a:r>
            <a:endParaRPr sz="930">
              <a:latin typeface="Arial"/>
              <a:cs typeface="Arial"/>
            </a:endParaRPr>
          </a:p>
        </p:txBody>
      </p:sp>
      <p:pic>
        <p:nvPicPr>
          <p:cNvPr id="4" name="object 4"/>
          <p:cNvPicPr/>
          <p:nvPr/>
        </p:nvPicPr>
        <p:blipFill>
          <a:blip r:embed="rId4" cstate="print"/>
          <a:stretch>
            <a:fillRect/>
          </a:stretch>
        </p:blipFill>
        <p:spPr>
          <a:xfrm>
            <a:off x="2170738" y="3068921"/>
            <a:ext cx="4609983" cy="2152310"/>
          </a:xfrm>
          <a:prstGeom prst="rect">
            <a:avLst/>
          </a:prstGeom>
        </p:spPr>
      </p:pic>
      <p:sp>
        <p:nvSpPr>
          <p:cNvPr id="5" name="object 5"/>
          <p:cNvSpPr txBox="1"/>
          <p:nvPr/>
        </p:nvSpPr>
        <p:spPr>
          <a:xfrm>
            <a:off x="6334018" y="4806678"/>
            <a:ext cx="1145554" cy="159485"/>
          </a:xfrm>
          <a:prstGeom prst="rect">
            <a:avLst/>
          </a:prstGeom>
        </p:spPr>
        <p:txBody>
          <a:bodyPr vert="horz" wrap="square" lIns="0" tIns="7384" rIns="0" bIns="0" rtlCol="0">
            <a:spAutoFit/>
          </a:bodyPr>
          <a:lstStyle/>
          <a:p>
            <a:pPr marL="7384">
              <a:spcBef>
                <a:spcPts val="58"/>
              </a:spcBef>
            </a:pPr>
            <a:r>
              <a:rPr sz="988" spc="9" dirty="0">
                <a:latin typeface="Arial"/>
                <a:cs typeface="Arial"/>
                <a:hlinkClick r:id="rId5"/>
              </a:rPr>
              <a:t>https://www</a:t>
            </a:r>
            <a:r>
              <a:rPr sz="988" spc="9" dirty="0">
                <a:latin typeface="Arial"/>
                <a:cs typeface="Arial"/>
              </a:rPr>
              <a:t>.jair.or</a:t>
            </a:r>
            <a:r>
              <a:rPr sz="988" spc="9" dirty="0">
                <a:latin typeface="Arial"/>
                <a:cs typeface="Arial"/>
                <a:hlinkClick r:id="rId5"/>
              </a:rPr>
              <a:t>g/</a:t>
            </a:r>
            <a:endParaRPr sz="988">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39</a:t>
            </a:fld>
            <a:endParaRPr spc="-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476592" y="803328"/>
            <a:ext cx="2939752" cy="569515"/>
          </a:xfrm>
          <a:prstGeom prst="rect">
            <a:avLst/>
          </a:prstGeom>
        </p:spPr>
        <p:txBody>
          <a:bodyPr vert="horz" wrap="square" lIns="0" tIns="75311" rIns="0" bIns="0" rtlCol="0">
            <a:spAutoFit/>
          </a:bodyPr>
          <a:lstStyle/>
          <a:p>
            <a:pPr marL="7384">
              <a:spcBef>
                <a:spcPts val="592"/>
              </a:spcBef>
            </a:pPr>
            <a:r>
              <a:rPr sz="1395" b="1" spc="-3" dirty="0">
                <a:latin typeface="Arial"/>
                <a:cs typeface="Arial"/>
              </a:rPr>
              <a:t>Widrow</a:t>
            </a:r>
            <a:r>
              <a:rPr sz="1395" b="1" spc="-9" dirty="0">
                <a:latin typeface="Arial"/>
                <a:cs typeface="Arial"/>
              </a:rPr>
              <a:t> </a:t>
            </a:r>
            <a:r>
              <a:rPr sz="1395" b="1" dirty="0">
                <a:latin typeface="Arial"/>
                <a:cs typeface="Arial"/>
              </a:rPr>
              <a:t>and</a:t>
            </a:r>
            <a:r>
              <a:rPr sz="1395" b="1" spc="-9" dirty="0">
                <a:latin typeface="Arial"/>
                <a:cs typeface="Arial"/>
              </a:rPr>
              <a:t> </a:t>
            </a:r>
            <a:r>
              <a:rPr sz="1395" b="1" spc="9" dirty="0">
                <a:latin typeface="Arial"/>
                <a:cs typeface="Arial"/>
              </a:rPr>
              <a:t>Hoﬀ's</a:t>
            </a:r>
            <a:r>
              <a:rPr sz="1395" b="1" spc="-9" dirty="0">
                <a:latin typeface="Arial"/>
                <a:cs typeface="Arial"/>
              </a:rPr>
              <a:t> </a:t>
            </a:r>
            <a:r>
              <a:rPr sz="1395" b="1" spc="-12" dirty="0">
                <a:latin typeface="Arial"/>
                <a:cs typeface="Arial"/>
              </a:rPr>
              <a:t>ADALINE</a:t>
            </a:r>
            <a:r>
              <a:rPr sz="1395" b="1" spc="-9" dirty="0">
                <a:latin typeface="Arial"/>
                <a:cs typeface="Arial"/>
              </a:rPr>
              <a:t> </a:t>
            </a:r>
            <a:r>
              <a:rPr sz="1395" b="1" spc="-17" dirty="0">
                <a:latin typeface="Arial"/>
                <a:cs typeface="Arial"/>
              </a:rPr>
              <a:t>(1960)</a:t>
            </a:r>
            <a:endParaRPr sz="1395">
              <a:latin typeface="Arial"/>
              <a:cs typeface="Arial"/>
            </a:endParaRPr>
          </a:p>
          <a:p>
            <a:pPr marL="59070">
              <a:spcBef>
                <a:spcPts val="534"/>
              </a:spcBef>
            </a:pPr>
            <a:r>
              <a:rPr sz="1395" spc="-29" dirty="0">
                <a:latin typeface="Arial"/>
                <a:cs typeface="Arial"/>
              </a:rPr>
              <a:t>A</a:t>
            </a:r>
            <a:r>
              <a:rPr sz="1395" spc="-9" dirty="0">
                <a:latin typeface="Arial"/>
                <a:cs typeface="Arial"/>
              </a:rPr>
              <a:t> </a:t>
            </a:r>
            <a:r>
              <a:rPr sz="1395" spc="3" dirty="0">
                <a:latin typeface="Arial"/>
                <a:cs typeface="Arial"/>
              </a:rPr>
              <a:t>nicely</a:t>
            </a:r>
            <a:r>
              <a:rPr sz="1395" spc="-6" dirty="0">
                <a:latin typeface="Arial"/>
                <a:cs typeface="Arial"/>
              </a:rPr>
              <a:t> </a:t>
            </a:r>
            <a:r>
              <a:rPr sz="1395" spc="6" dirty="0">
                <a:latin typeface="Arial"/>
                <a:cs typeface="Arial"/>
              </a:rPr>
              <a:t>diﬀerentiable</a:t>
            </a:r>
            <a:r>
              <a:rPr sz="1395" spc="-6" dirty="0">
                <a:latin typeface="Arial"/>
                <a:cs typeface="Arial"/>
              </a:rPr>
              <a:t> neuron</a:t>
            </a:r>
            <a:r>
              <a:rPr sz="1395" spc="-9" dirty="0">
                <a:latin typeface="Arial"/>
                <a:cs typeface="Arial"/>
              </a:rPr>
              <a:t> </a:t>
            </a:r>
            <a:r>
              <a:rPr sz="1395" spc="15" dirty="0">
                <a:latin typeface="Arial"/>
                <a:cs typeface="Arial"/>
              </a:rPr>
              <a:t>model</a:t>
            </a:r>
            <a:endParaRPr sz="1395">
              <a:latin typeface="Arial"/>
              <a:cs typeface="Arial"/>
            </a:endParaRPr>
          </a:p>
        </p:txBody>
      </p:sp>
      <p:sp>
        <p:nvSpPr>
          <p:cNvPr id="4" name="object 4"/>
          <p:cNvSpPr txBox="1"/>
          <p:nvPr/>
        </p:nvSpPr>
        <p:spPr>
          <a:xfrm>
            <a:off x="1881750" y="1473753"/>
            <a:ext cx="5202065" cy="343061"/>
          </a:xfrm>
          <a:prstGeom prst="rect">
            <a:avLst/>
          </a:prstGeom>
        </p:spPr>
        <p:txBody>
          <a:bodyPr vert="horz" wrap="square" lIns="0" tIns="7384" rIns="0" bIns="0" rtlCol="0">
            <a:spAutoFit/>
          </a:bodyPr>
          <a:lstStyle/>
          <a:p>
            <a:pPr marL="7384" marR="2954">
              <a:lnSpc>
                <a:spcPct val="153800"/>
              </a:lnSpc>
              <a:spcBef>
                <a:spcPts val="58"/>
              </a:spcBef>
            </a:pPr>
            <a:r>
              <a:rPr sz="756" spc="-9" dirty="0">
                <a:solidFill>
                  <a:srgbClr val="222222"/>
                </a:solidFill>
                <a:latin typeface="Arial"/>
                <a:cs typeface="Arial"/>
              </a:rPr>
              <a:t>Widrow,</a:t>
            </a:r>
            <a:r>
              <a:rPr sz="756" dirty="0">
                <a:solidFill>
                  <a:srgbClr val="222222"/>
                </a:solidFill>
                <a:latin typeface="Arial"/>
                <a:cs typeface="Arial"/>
              </a:rPr>
              <a:t> </a:t>
            </a:r>
            <a:r>
              <a:rPr sz="756" spc="-3" dirty="0">
                <a:solidFill>
                  <a:srgbClr val="222222"/>
                </a:solidFill>
                <a:latin typeface="Arial"/>
                <a:cs typeface="Arial"/>
              </a:rPr>
              <a:t>B.,</a:t>
            </a:r>
            <a:r>
              <a:rPr sz="756" dirty="0">
                <a:solidFill>
                  <a:srgbClr val="222222"/>
                </a:solidFill>
                <a:latin typeface="Arial"/>
                <a:cs typeface="Arial"/>
              </a:rPr>
              <a:t> &amp;</a:t>
            </a:r>
            <a:r>
              <a:rPr sz="756" spc="3" dirty="0">
                <a:solidFill>
                  <a:srgbClr val="222222"/>
                </a:solidFill>
                <a:latin typeface="Arial"/>
                <a:cs typeface="Arial"/>
              </a:rPr>
              <a:t> </a:t>
            </a:r>
            <a:r>
              <a:rPr sz="756" spc="-3" dirty="0">
                <a:solidFill>
                  <a:srgbClr val="222222"/>
                </a:solidFill>
                <a:latin typeface="Arial"/>
                <a:cs typeface="Arial"/>
              </a:rPr>
              <a:t>Hoff,</a:t>
            </a:r>
            <a:r>
              <a:rPr sz="756" dirty="0">
                <a:solidFill>
                  <a:srgbClr val="222222"/>
                </a:solidFill>
                <a:latin typeface="Arial"/>
                <a:cs typeface="Arial"/>
              </a:rPr>
              <a:t> M.</a:t>
            </a:r>
            <a:r>
              <a:rPr sz="756" spc="3" dirty="0">
                <a:solidFill>
                  <a:srgbClr val="222222"/>
                </a:solidFill>
                <a:latin typeface="Arial"/>
                <a:cs typeface="Arial"/>
              </a:rPr>
              <a:t> </a:t>
            </a:r>
            <a:r>
              <a:rPr sz="756" dirty="0">
                <a:solidFill>
                  <a:srgbClr val="222222"/>
                </a:solidFill>
                <a:latin typeface="Arial"/>
                <a:cs typeface="Arial"/>
              </a:rPr>
              <a:t>E. (1960).</a:t>
            </a:r>
            <a:r>
              <a:rPr sz="756" spc="3" dirty="0">
                <a:solidFill>
                  <a:srgbClr val="222222"/>
                </a:solidFill>
                <a:latin typeface="Arial"/>
                <a:cs typeface="Arial"/>
              </a:rPr>
              <a:t> </a:t>
            </a:r>
            <a:r>
              <a:rPr sz="756" i="1" dirty="0">
                <a:solidFill>
                  <a:srgbClr val="222222"/>
                </a:solidFill>
                <a:latin typeface="Arial"/>
                <a:cs typeface="Arial"/>
              </a:rPr>
              <a:t>Adaptive</a:t>
            </a:r>
            <a:r>
              <a:rPr sz="756" i="1" spc="3" dirty="0">
                <a:solidFill>
                  <a:srgbClr val="222222"/>
                </a:solidFill>
                <a:latin typeface="Arial"/>
                <a:cs typeface="Arial"/>
              </a:rPr>
              <a:t> </a:t>
            </a:r>
            <a:r>
              <a:rPr sz="756" i="1" dirty="0">
                <a:solidFill>
                  <a:srgbClr val="222222"/>
                </a:solidFill>
                <a:latin typeface="Arial"/>
                <a:cs typeface="Arial"/>
              </a:rPr>
              <a:t>switching</a:t>
            </a:r>
            <a:r>
              <a:rPr sz="756" i="1" spc="3" dirty="0">
                <a:solidFill>
                  <a:srgbClr val="222222"/>
                </a:solidFill>
                <a:latin typeface="Arial"/>
                <a:cs typeface="Arial"/>
              </a:rPr>
              <a:t> </a:t>
            </a:r>
            <a:r>
              <a:rPr sz="756" i="1" dirty="0">
                <a:solidFill>
                  <a:srgbClr val="222222"/>
                </a:solidFill>
                <a:latin typeface="Arial"/>
                <a:cs typeface="Arial"/>
              </a:rPr>
              <a:t>circuits</a:t>
            </a:r>
            <a:r>
              <a:rPr sz="756" i="1" spc="3" dirty="0">
                <a:solidFill>
                  <a:srgbClr val="222222"/>
                </a:solidFill>
                <a:latin typeface="Arial"/>
                <a:cs typeface="Arial"/>
              </a:rPr>
              <a:t> </a:t>
            </a:r>
            <a:r>
              <a:rPr sz="756" dirty="0">
                <a:solidFill>
                  <a:srgbClr val="222222"/>
                </a:solidFill>
                <a:latin typeface="Arial"/>
                <a:cs typeface="Arial"/>
              </a:rPr>
              <a:t>(No.</a:t>
            </a:r>
            <a:r>
              <a:rPr sz="756" spc="-12" dirty="0">
                <a:solidFill>
                  <a:srgbClr val="222222"/>
                </a:solidFill>
                <a:latin typeface="Arial"/>
                <a:cs typeface="Arial"/>
              </a:rPr>
              <a:t> </a:t>
            </a:r>
            <a:r>
              <a:rPr sz="756" spc="-3" dirty="0">
                <a:solidFill>
                  <a:srgbClr val="222222"/>
                </a:solidFill>
                <a:latin typeface="Arial"/>
                <a:cs typeface="Arial"/>
              </a:rPr>
              <a:t>TR-1553-1).</a:t>
            </a:r>
            <a:r>
              <a:rPr sz="756"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dirty="0">
                <a:solidFill>
                  <a:srgbClr val="222222"/>
                </a:solidFill>
                <a:latin typeface="Arial"/>
                <a:cs typeface="Arial"/>
              </a:rPr>
              <a:t>Univ</a:t>
            </a:r>
            <a:r>
              <a:rPr sz="756" spc="6" dirty="0">
                <a:solidFill>
                  <a:srgbClr val="222222"/>
                </a:solidFill>
                <a:latin typeface="Arial"/>
                <a:cs typeface="Arial"/>
              </a:rPr>
              <a:t> </a:t>
            </a:r>
            <a:r>
              <a:rPr sz="756" dirty="0">
                <a:solidFill>
                  <a:srgbClr val="222222"/>
                </a:solidFill>
                <a:latin typeface="Arial"/>
                <a:cs typeface="Arial"/>
              </a:rPr>
              <a:t>Ca</a:t>
            </a:r>
            <a:r>
              <a:rPr sz="756" spc="3"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spc="-3" dirty="0">
                <a:solidFill>
                  <a:srgbClr val="222222"/>
                </a:solidFill>
                <a:latin typeface="Arial"/>
                <a:cs typeface="Arial"/>
              </a:rPr>
              <a:t>Electronics</a:t>
            </a:r>
            <a:r>
              <a:rPr sz="756" spc="3" dirty="0">
                <a:solidFill>
                  <a:srgbClr val="222222"/>
                </a:solidFill>
                <a:latin typeface="Arial"/>
                <a:cs typeface="Arial"/>
              </a:rPr>
              <a:t> </a:t>
            </a:r>
            <a:r>
              <a:rPr sz="756" dirty="0">
                <a:solidFill>
                  <a:srgbClr val="222222"/>
                </a:solidFill>
                <a:latin typeface="Arial"/>
                <a:cs typeface="Arial"/>
              </a:rPr>
              <a:t>Labs. </a:t>
            </a:r>
            <a:r>
              <a:rPr sz="756" spc="-201" dirty="0">
                <a:solidFill>
                  <a:srgbClr val="222222"/>
                </a:solidFill>
                <a:latin typeface="Arial"/>
                <a:cs typeface="Arial"/>
              </a:rPr>
              <a:t> </a:t>
            </a:r>
            <a:r>
              <a:rPr sz="756" spc="-9" dirty="0">
                <a:solidFill>
                  <a:srgbClr val="222222"/>
                </a:solidFill>
                <a:latin typeface="Arial"/>
                <a:cs typeface="Arial"/>
              </a:rPr>
              <a:t>Widrow,</a:t>
            </a:r>
            <a:r>
              <a:rPr sz="756" spc="-6" dirty="0">
                <a:solidFill>
                  <a:srgbClr val="222222"/>
                </a:solidFill>
                <a:latin typeface="Arial"/>
                <a:cs typeface="Arial"/>
              </a:rPr>
              <a:t> </a:t>
            </a:r>
            <a:r>
              <a:rPr sz="756" dirty="0">
                <a:solidFill>
                  <a:srgbClr val="222222"/>
                </a:solidFill>
                <a:latin typeface="Arial"/>
                <a:cs typeface="Arial"/>
              </a:rPr>
              <a:t>B.</a:t>
            </a:r>
            <a:r>
              <a:rPr sz="756" spc="-3" dirty="0">
                <a:solidFill>
                  <a:srgbClr val="222222"/>
                </a:solidFill>
                <a:latin typeface="Arial"/>
                <a:cs typeface="Arial"/>
              </a:rPr>
              <a:t> </a:t>
            </a:r>
            <a:r>
              <a:rPr sz="756" dirty="0">
                <a:solidFill>
                  <a:srgbClr val="222222"/>
                </a:solidFill>
                <a:latin typeface="Arial"/>
                <a:cs typeface="Arial"/>
              </a:rPr>
              <a:t>(1960).</a:t>
            </a:r>
            <a:r>
              <a:rPr sz="756" spc="-3" dirty="0">
                <a:solidFill>
                  <a:srgbClr val="222222"/>
                </a:solidFill>
                <a:latin typeface="Arial"/>
                <a:cs typeface="Arial"/>
              </a:rPr>
              <a:t> </a:t>
            </a:r>
            <a:r>
              <a:rPr sz="756" i="1" dirty="0">
                <a:solidFill>
                  <a:srgbClr val="222222"/>
                </a:solidFill>
                <a:latin typeface="Arial"/>
                <a:cs typeface="Arial"/>
              </a:rPr>
              <a:t>Adaptive" adaline" Neuron Using Chemical" </a:t>
            </a:r>
            <a:r>
              <a:rPr sz="756" i="1" spc="-3" dirty="0">
                <a:solidFill>
                  <a:srgbClr val="222222"/>
                </a:solidFill>
                <a:latin typeface="Arial"/>
                <a:cs typeface="Arial"/>
              </a:rPr>
              <a:t>memistors."</a:t>
            </a:r>
            <a:r>
              <a:rPr sz="756" spc="-3" dirty="0">
                <a:solidFill>
                  <a:srgbClr val="222222"/>
                </a:solidFill>
                <a:latin typeface="Arial"/>
                <a:cs typeface="Arial"/>
              </a:rPr>
              <a:t>.</a:t>
            </a:r>
            <a:endParaRPr sz="756">
              <a:latin typeface="Arial"/>
              <a:cs typeface="Arial"/>
            </a:endParaRPr>
          </a:p>
        </p:txBody>
      </p:sp>
      <p:pic>
        <p:nvPicPr>
          <p:cNvPr id="5" name="object 5"/>
          <p:cNvPicPr/>
          <p:nvPr/>
        </p:nvPicPr>
        <p:blipFill>
          <a:blip r:embed="rId2" cstate="print"/>
          <a:stretch>
            <a:fillRect/>
          </a:stretch>
        </p:blipFill>
        <p:spPr>
          <a:xfrm>
            <a:off x="6833281" y="1734674"/>
            <a:ext cx="1515768" cy="1468869"/>
          </a:xfrm>
          <a:prstGeom prst="rect">
            <a:avLst/>
          </a:prstGeom>
        </p:spPr>
      </p:pic>
      <p:pic>
        <p:nvPicPr>
          <p:cNvPr id="6" name="object 6"/>
          <p:cNvPicPr/>
          <p:nvPr/>
        </p:nvPicPr>
        <p:blipFill>
          <a:blip r:embed="rId3" cstate="print"/>
          <a:stretch>
            <a:fillRect/>
          </a:stretch>
        </p:blipFill>
        <p:spPr>
          <a:xfrm>
            <a:off x="6779124" y="3249969"/>
            <a:ext cx="2043143" cy="1935193"/>
          </a:xfrm>
          <a:prstGeom prst="rect">
            <a:avLst/>
          </a:prstGeom>
        </p:spPr>
      </p:pic>
      <p:pic>
        <p:nvPicPr>
          <p:cNvPr id="7" name="object 7"/>
          <p:cNvPicPr/>
          <p:nvPr/>
        </p:nvPicPr>
        <p:blipFill>
          <a:blip r:embed="rId4" cstate="print"/>
          <a:stretch>
            <a:fillRect/>
          </a:stretch>
        </p:blipFill>
        <p:spPr>
          <a:xfrm>
            <a:off x="2455415" y="2451165"/>
            <a:ext cx="2555511" cy="2002152"/>
          </a:xfrm>
          <a:prstGeom prst="rect">
            <a:avLst/>
          </a:prstGeom>
        </p:spPr>
      </p:pic>
      <p:sp>
        <p:nvSpPr>
          <p:cNvPr id="8" name="object 8"/>
          <p:cNvSpPr txBox="1"/>
          <p:nvPr/>
        </p:nvSpPr>
        <p:spPr>
          <a:xfrm>
            <a:off x="2472432" y="4503953"/>
            <a:ext cx="2293324" cy="329002"/>
          </a:xfrm>
          <a:prstGeom prst="rect">
            <a:avLst/>
          </a:prstGeom>
        </p:spPr>
        <p:txBody>
          <a:bodyPr vert="horz" wrap="square" lIns="0" tIns="5907" rIns="0" bIns="0" rtlCol="0">
            <a:spAutoFit/>
          </a:bodyPr>
          <a:lstStyle/>
          <a:p>
            <a:pPr marL="7384" marR="2954">
              <a:lnSpc>
                <a:spcPct val="101899"/>
              </a:lnSpc>
              <a:spcBef>
                <a:spcPts val="47"/>
              </a:spcBef>
            </a:pPr>
            <a:r>
              <a:rPr sz="523" spc="-3" dirty="0">
                <a:latin typeface="Arial"/>
                <a:cs typeface="Arial"/>
              </a:rPr>
              <a:t>Image</a:t>
            </a:r>
            <a:r>
              <a:rPr sz="523" dirty="0">
                <a:latin typeface="Arial"/>
                <a:cs typeface="Arial"/>
              </a:rPr>
              <a:t> source:</a:t>
            </a:r>
            <a:r>
              <a:rPr sz="523" spc="3" dirty="0">
                <a:latin typeface="Arial"/>
                <a:cs typeface="Arial"/>
              </a:rPr>
              <a:t> </a:t>
            </a:r>
            <a:r>
              <a:rPr sz="523" spc="3" dirty="0">
                <a:latin typeface="Arial"/>
                <a:cs typeface="Arial"/>
                <a:hlinkClick r:id="rId5"/>
              </a:rPr>
              <a:t>https://www</a:t>
            </a:r>
            <a:r>
              <a:rPr sz="523" spc="3" dirty="0">
                <a:latin typeface="Arial"/>
                <a:cs typeface="Arial"/>
              </a:rPr>
              <a:t>.resear</a:t>
            </a:r>
            <a:r>
              <a:rPr sz="523" spc="3" dirty="0">
                <a:latin typeface="Arial"/>
                <a:cs typeface="Arial"/>
                <a:hlinkClick r:id="rId5"/>
              </a:rPr>
              <a:t>chgate.net/profile/Alexander_Magoun2/ </a:t>
            </a:r>
            <a:r>
              <a:rPr sz="523" spc="6" dirty="0">
                <a:latin typeface="Arial"/>
                <a:cs typeface="Arial"/>
              </a:rPr>
              <a:t> </a:t>
            </a:r>
            <a:r>
              <a:rPr sz="523" dirty="0">
                <a:latin typeface="Arial"/>
                <a:cs typeface="Arial"/>
              </a:rPr>
              <a:t>publication/265789430/figure/fig2/AS:392335251787780@1470551421849/ </a:t>
            </a:r>
            <a:r>
              <a:rPr sz="523" spc="3" dirty="0">
                <a:latin typeface="Arial"/>
                <a:cs typeface="Arial"/>
              </a:rPr>
              <a:t> </a:t>
            </a:r>
            <a:r>
              <a:rPr sz="523" dirty="0">
                <a:latin typeface="Arial"/>
                <a:cs typeface="Arial"/>
              </a:rPr>
              <a:t>ADALINE-An-adaptive-linear-neuron-Manually-adapted-synapses-Designed- </a:t>
            </a:r>
            <a:r>
              <a:rPr sz="523" spc="3" dirty="0">
                <a:latin typeface="Arial"/>
                <a:cs typeface="Arial"/>
              </a:rPr>
              <a:t> and-built-by-Ted.png</a:t>
            </a:r>
            <a:endParaRPr sz="523">
              <a:latin typeface="Arial"/>
              <a:cs typeface="Arial"/>
            </a:endParaRPr>
          </a:p>
        </p:txBody>
      </p:sp>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a:t>
            </a:fld>
            <a:endParaRPr spc="-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80745" y="2384803"/>
            <a:ext cx="5971060" cy="2839336"/>
            <a:chOff x="1409081" y="4101968"/>
            <a:chExt cx="10270490" cy="4883785"/>
          </a:xfrm>
        </p:grpSpPr>
        <p:pic>
          <p:nvPicPr>
            <p:cNvPr id="3" name="object 3"/>
            <p:cNvPicPr/>
            <p:nvPr/>
          </p:nvPicPr>
          <p:blipFill>
            <a:blip r:embed="rId2" cstate="print"/>
            <a:stretch>
              <a:fillRect/>
            </a:stretch>
          </p:blipFill>
          <p:spPr>
            <a:xfrm>
              <a:off x="1409081" y="4101968"/>
              <a:ext cx="10270111" cy="4678518"/>
            </a:xfrm>
            <a:prstGeom prst="rect">
              <a:avLst/>
            </a:prstGeom>
          </p:spPr>
        </p:pic>
        <p:sp>
          <p:nvSpPr>
            <p:cNvPr id="4" name="object 4"/>
            <p:cNvSpPr/>
            <p:nvPr/>
          </p:nvSpPr>
          <p:spPr>
            <a:xfrm>
              <a:off x="5598566" y="7936011"/>
              <a:ext cx="3601720" cy="497205"/>
            </a:xfrm>
            <a:custGeom>
              <a:avLst/>
              <a:gdLst/>
              <a:ahLst/>
              <a:cxnLst/>
              <a:rect l="l" t="t" r="r" b="b"/>
              <a:pathLst>
                <a:path w="3601720" h="497204">
                  <a:moveTo>
                    <a:pt x="248394" y="0"/>
                  </a:moveTo>
                  <a:lnTo>
                    <a:pt x="3353047" y="0"/>
                  </a:lnTo>
                  <a:lnTo>
                    <a:pt x="3378787" y="116"/>
                  </a:lnTo>
                  <a:lnTo>
                    <a:pt x="3432952" y="3143"/>
                  </a:lnTo>
                  <a:lnTo>
                    <a:pt x="3506480" y="25808"/>
                  </a:lnTo>
                  <a:lnTo>
                    <a:pt x="3545794" y="55647"/>
                  </a:lnTo>
                  <a:lnTo>
                    <a:pt x="3575633" y="94961"/>
                  </a:lnTo>
                  <a:lnTo>
                    <a:pt x="3593990" y="141744"/>
                  </a:lnTo>
                  <a:lnTo>
                    <a:pt x="3600510" y="195739"/>
                  </a:lnTo>
                  <a:lnTo>
                    <a:pt x="3601441" y="248394"/>
                  </a:lnTo>
                  <a:lnTo>
                    <a:pt x="3601325" y="274133"/>
                  </a:lnTo>
                  <a:lnTo>
                    <a:pt x="3598298" y="328298"/>
                  </a:lnTo>
                  <a:lnTo>
                    <a:pt x="3575633" y="401827"/>
                  </a:lnTo>
                  <a:lnTo>
                    <a:pt x="3545794" y="441140"/>
                  </a:lnTo>
                  <a:lnTo>
                    <a:pt x="3506480" y="470979"/>
                  </a:lnTo>
                  <a:lnTo>
                    <a:pt x="3459697" y="489336"/>
                  </a:lnTo>
                  <a:lnTo>
                    <a:pt x="3405702" y="495856"/>
                  </a:lnTo>
                  <a:lnTo>
                    <a:pt x="3353047"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sp>
          <p:nvSpPr>
            <p:cNvPr id="5" name="object 5"/>
            <p:cNvSpPr/>
            <p:nvPr/>
          </p:nvSpPr>
          <p:spPr>
            <a:xfrm>
              <a:off x="2690266" y="8456711"/>
              <a:ext cx="3510279" cy="497205"/>
            </a:xfrm>
            <a:custGeom>
              <a:avLst/>
              <a:gdLst/>
              <a:ahLst/>
              <a:cxnLst/>
              <a:rect l="l" t="t" r="r" b="b"/>
              <a:pathLst>
                <a:path w="3510279" h="497204">
                  <a:moveTo>
                    <a:pt x="248394" y="0"/>
                  </a:moveTo>
                  <a:lnTo>
                    <a:pt x="3261419" y="0"/>
                  </a:lnTo>
                  <a:lnTo>
                    <a:pt x="3287159" y="116"/>
                  </a:lnTo>
                  <a:lnTo>
                    <a:pt x="3341324" y="3143"/>
                  </a:lnTo>
                  <a:lnTo>
                    <a:pt x="3414852" y="25808"/>
                  </a:lnTo>
                  <a:lnTo>
                    <a:pt x="3454166" y="55647"/>
                  </a:lnTo>
                  <a:lnTo>
                    <a:pt x="3484004" y="94961"/>
                  </a:lnTo>
                  <a:lnTo>
                    <a:pt x="3502361" y="141744"/>
                  </a:lnTo>
                  <a:lnTo>
                    <a:pt x="3508882" y="195739"/>
                  </a:lnTo>
                  <a:lnTo>
                    <a:pt x="3509813" y="248394"/>
                  </a:lnTo>
                  <a:lnTo>
                    <a:pt x="3509697" y="274133"/>
                  </a:lnTo>
                  <a:lnTo>
                    <a:pt x="3506669" y="328298"/>
                  </a:lnTo>
                  <a:lnTo>
                    <a:pt x="3484004" y="401827"/>
                  </a:lnTo>
                  <a:lnTo>
                    <a:pt x="3454166" y="441140"/>
                  </a:lnTo>
                  <a:lnTo>
                    <a:pt x="3414852" y="470979"/>
                  </a:lnTo>
                  <a:lnTo>
                    <a:pt x="3368069" y="489336"/>
                  </a:lnTo>
                  <a:lnTo>
                    <a:pt x="3314074" y="495856"/>
                  </a:lnTo>
                  <a:lnTo>
                    <a:pt x="3261419"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grpSp>
      <p:pic>
        <p:nvPicPr>
          <p:cNvPr id="6" name="object 6"/>
          <p:cNvPicPr/>
          <p:nvPr/>
        </p:nvPicPr>
        <p:blipFill>
          <a:blip r:embed="rId3" cstate="print"/>
          <a:stretch>
            <a:fillRect/>
          </a:stretch>
        </p:blipFill>
        <p:spPr>
          <a:xfrm>
            <a:off x="1261534" y="293246"/>
            <a:ext cx="7560733" cy="1707881"/>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40</a:t>
            </a:fld>
            <a:endParaRPr spc="-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011" y="184589"/>
            <a:ext cx="6737839" cy="1127122"/>
          </a:xfrm>
          <a:prstGeom prst="rect">
            <a:avLst/>
          </a:prstGeom>
        </p:spPr>
        <p:txBody>
          <a:bodyPr vert="horz" wrap="square" lIns="0" tIns="7384" rIns="0" bIns="0" rtlCol="0">
            <a:spAutoFit/>
          </a:bodyPr>
          <a:lstStyle/>
          <a:p>
            <a:pPr marL="7384">
              <a:lnSpc>
                <a:spcPct val="100000"/>
              </a:lnSpc>
              <a:spcBef>
                <a:spcPts val="58"/>
              </a:spcBef>
            </a:pPr>
            <a:r>
              <a:rPr spc="41" dirty="0"/>
              <a:t>Most</a:t>
            </a:r>
            <a:r>
              <a:rPr dirty="0"/>
              <a:t> </a:t>
            </a:r>
            <a:r>
              <a:rPr spc="64" dirty="0"/>
              <a:t>ML/DL</a:t>
            </a:r>
            <a:r>
              <a:rPr dirty="0"/>
              <a:t> </a:t>
            </a:r>
            <a:r>
              <a:rPr spc="6" dirty="0"/>
              <a:t>papers</a:t>
            </a:r>
            <a:r>
              <a:rPr spc="3" dirty="0"/>
              <a:t> </a:t>
            </a:r>
            <a:r>
              <a:rPr spc="12" dirty="0"/>
              <a:t>are</a:t>
            </a:r>
            <a:r>
              <a:rPr dirty="0"/>
              <a:t> </a:t>
            </a:r>
            <a:r>
              <a:rPr spc="-12" dirty="0"/>
              <a:t>also</a:t>
            </a:r>
            <a:r>
              <a:rPr dirty="0"/>
              <a:t> </a:t>
            </a:r>
            <a:r>
              <a:rPr spc="-9" dirty="0"/>
              <a:t>available</a:t>
            </a:r>
            <a:r>
              <a:rPr spc="3" dirty="0"/>
              <a:t> </a:t>
            </a:r>
            <a:r>
              <a:rPr spc="-3" dirty="0"/>
              <a:t>as</a:t>
            </a:r>
            <a:r>
              <a:rPr dirty="0"/>
              <a:t> </a:t>
            </a:r>
            <a:r>
              <a:rPr spc="-12" dirty="0"/>
              <a:t>preprints</a:t>
            </a:r>
          </a:p>
        </p:txBody>
      </p:sp>
      <p:pic>
        <p:nvPicPr>
          <p:cNvPr id="3" name="object 3"/>
          <p:cNvPicPr/>
          <p:nvPr/>
        </p:nvPicPr>
        <p:blipFill>
          <a:blip r:embed="rId2" cstate="print"/>
          <a:stretch>
            <a:fillRect/>
          </a:stretch>
        </p:blipFill>
        <p:spPr>
          <a:xfrm>
            <a:off x="1708237" y="1294771"/>
            <a:ext cx="6667326" cy="2200291"/>
          </a:xfrm>
          <a:prstGeom prst="rect">
            <a:avLst/>
          </a:prstGeom>
        </p:spPr>
      </p:pic>
      <p:sp>
        <p:nvSpPr>
          <p:cNvPr id="4" name="object 4"/>
          <p:cNvSpPr txBox="1"/>
          <p:nvPr/>
        </p:nvSpPr>
        <p:spPr>
          <a:xfrm>
            <a:off x="1741463" y="3662230"/>
            <a:ext cx="943984" cy="168590"/>
          </a:xfrm>
          <a:prstGeom prst="rect">
            <a:avLst/>
          </a:prstGeom>
        </p:spPr>
        <p:txBody>
          <a:bodyPr vert="horz" wrap="square" lIns="0" tIns="7384" rIns="0" bIns="0" rtlCol="0">
            <a:spAutoFit/>
          </a:bodyPr>
          <a:lstStyle/>
          <a:p>
            <a:pPr marL="7384">
              <a:spcBef>
                <a:spcPts val="58"/>
              </a:spcBef>
            </a:pPr>
            <a:r>
              <a:rPr sz="1047" u="sng" spc="17" dirty="0">
                <a:uFill>
                  <a:solidFill>
                    <a:srgbClr val="000000"/>
                  </a:solidFill>
                </a:uFill>
                <a:latin typeface="Arial"/>
                <a:cs typeface="Arial"/>
              </a:rPr>
              <a:t>https://arxi</a:t>
            </a:r>
            <a:r>
              <a:rPr sz="1047" u="sng" spc="-78" dirty="0">
                <a:uFill>
                  <a:solidFill>
                    <a:srgbClr val="000000"/>
                  </a:solidFill>
                </a:uFill>
                <a:latin typeface="Arial"/>
                <a:cs typeface="Arial"/>
              </a:rPr>
              <a:t>v</a:t>
            </a:r>
            <a:r>
              <a:rPr sz="1047" u="sng" spc="6" dirty="0">
                <a:uFill>
                  <a:solidFill>
                    <a:srgbClr val="000000"/>
                  </a:solidFill>
                </a:uFill>
                <a:latin typeface="Arial"/>
                <a:cs typeface="Arial"/>
              </a:rPr>
              <a:t>.o</a:t>
            </a:r>
            <a:r>
              <a:rPr sz="1047" u="sng" spc="-29" dirty="0">
                <a:uFill>
                  <a:solidFill>
                    <a:srgbClr val="000000"/>
                  </a:solidFill>
                </a:uFill>
                <a:latin typeface="Arial"/>
                <a:cs typeface="Arial"/>
              </a:rPr>
              <a:t>r</a:t>
            </a:r>
            <a:r>
              <a:rPr sz="1047" u="sng" spc="17" dirty="0">
                <a:uFill>
                  <a:solidFill>
                    <a:srgbClr val="000000"/>
                  </a:solidFill>
                </a:uFill>
                <a:latin typeface="Arial"/>
                <a:cs typeface="Arial"/>
              </a:rPr>
              <a:t>g</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41</a:t>
            </a:fld>
            <a:endParaRPr spc="-3" dirty="0"/>
          </a:p>
        </p:txBody>
      </p:sp>
      <p:sp>
        <p:nvSpPr>
          <p:cNvPr id="5" name="object 5"/>
          <p:cNvSpPr txBox="1"/>
          <p:nvPr/>
        </p:nvSpPr>
        <p:spPr>
          <a:xfrm>
            <a:off x="1741463" y="4651623"/>
            <a:ext cx="5714482" cy="150572"/>
          </a:xfrm>
          <a:prstGeom prst="rect">
            <a:avLst/>
          </a:prstGeom>
        </p:spPr>
        <p:txBody>
          <a:bodyPr vert="horz" wrap="square" lIns="0" tIns="7384" rIns="0" bIns="0" rtlCol="0">
            <a:spAutoFit/>
          </a:bodyPr>
          <a:lstStyle/>
          <a:p>
            <a:pPr marL="7384">
              <a:spcBef>
                <a:spcPts val="58"/>
              </a:spcBef>
            </a:pPr>
            <a:r>
              <a:rPr sz="930" spc="-12" dirty="0">
                <a:latin typeface="Arial"/>
                <a:cs typeface="Arial"/>
              </a:rPr>
              <a:t>(careful</a:t>
            </a:r>
            <a:r>
              <a:rPr sz="930" spc="6" dirty="0">
                <a:latin typeface="Arial"/>
                <a:cs typeface="Arial"/>
              </a:rPr>
              <a:t> </a:t>
            </a:r>
            <a:r>
              <a:rPr sz="930" spc="-35" dirty="0">
                <a:latin typeface="Arial"/>
                <a:cs typeface="Arial"/>
              </a:rPr>
              <a:t>&amp;</a:t>
            </a:r>
            <a:r>
              <a:rPr sz="930" spc="9" dirty="0">
                <a:latin typeface="Arial"/>
                <a:cs typeface="Arial"/>
              </a:rPr>
              <a:t> critical though,</a:t>
            </a:r>
            <a:r>
              <a:rPr sz="930" spc="6" dirty="0">
                <a:latin typeface="Arial"/>
                <a:cs typeface="Arial"/>
              </a:rPr>
              <a:t> note</a:t>
            </a:r>
            <a:r>
              <a:rPr sz="930" spc="9" dirty="0">
                <a:latin typeface="Arial"/>
                <a:cs typeface="Arial"/>
              </a:rPr>
              <a:t> </a:t>
            </a:r>
            <a:r>
              <a:rPr sz="930" spc="12" dirty="0">
                <a:latin typeface="Arial"/>
                <a:cs typeface="Arial"/>
              </a:rPr>
              <a:t>that</a:t>
            </a:r>
            <a:r>
              <a:rPr sz="930" spc="9" dirty="0">
                <a:latin typeface="Arial"/>
                <a:cs typeface="Arial"/>
              </a:rPr>
              <a:t> </a:t>
            </a:r>
            <a:r>
              <a:rPr sz="930" spc="15" dirty="0">
                <a:latin typeface="Arial"/>
                <a:cs typeface="Arial"/>
              </a:rPr>
              <a:t>not</a:t>
            </a:r>
            <a:r>
              <a:rPr sz="930" spc="6" dirty="0">
                <a:latin typeface="Arial"/>
                <a:cs typeface="Arial"/>
              </a:rPr>
              <a:t> </a:t>
            </a:r>
            <a:r>
              <a:rPr sz="930" spc="-9" dirty="0">
                <a:latin typeface="Arial"/>
                <a:cs typeface="Arial"/>
              </a:rPr>
              <a:t>all</a:t>
            </a:r>
            <a:r>
              <a:rPr sz="930" spc="9" dirty="0">
                <a:latin typeface="Arial"/>
                <a:cs typeface="Arial"/>
              </a:rPr>
              <a:t> </a:t>
            </a:r>
            <a:r>
              <a:rPr sz="930" spc="6" dirty="0">
                <a:latin typeface="Arial"/>
                <a:cs typeface="Arial"/>
              </a:rPr>
              <a:t>preprints</a:t>
            </a:r>
            <a:r>
              <a:rPr sz="930" spc="9" dirty="0">
                <a:latin typeface="Arial"/>
                <a:cs typeface="Arial"/>
              </a:rPr>
              <a:t> </a:t>
            </a:r>
            <a:r>
              <a:rPr sz="930" spc="-6" dirty="0">
                <a:latin typeface="Arial"/>
                <a:cs typeface="Arial"/>
              </a:rPr>
              <a:t>were</a:t>
            </a:r>
            <a:r>
              <a:rPr sz="930" spc="9" dirty="0">
                <a:latin typeface="Arial"/>
                <a:cs typeface="Arial"/>
              </a:rPr>
              <a:t> </a:t>
            </a:r>
            <a:r>
              <a:rPr sz="930" spc="-3" dirty="0">
                <a:latin typeface="Arial"/>
                <a:cs typeface="Arial"/>
              </a:rPr>
              <a:t>later</a:t>
            </a:r>
            <a:r>
              <a:rPr sz="930" spc="6" dirty="0">
                <a:latin typeface="Arial"/>
                <a:cs typeface="Arial"/>
              </a:rPr>
              <a:t> </a:t>
            </a:r>
            <a:r>
              <a:rPr sz="930" spc="-3" dirty="0">
                <a:latin typeface="Arial"/>
                <a:cs typeface="Arial"/>
              </a:rPr>
              <a:t>peer-reviewed</a:t>
            </a:r>
            <a:r>
              <a:rPr sz="930" spc="9" dirty="0">
                <a:latin typeface="Arial"/>
                <a:cs typeface="Arial"/>
              </a:rPr>
              <a:t> </a:t>
            </a:r>
            <a:r>
              <a:rPr sz="930" spc="49" dirty="0">
                <a:latin typeface="Arial"/>
                <a:cs typeface="Arial"/>
              </a:rPr>
              <a:t>/</a:t>
            </a:r>
            <a:r>
              <a:rPr sz="930" spc="9" dirty="0">
                <a:latin typeface="Arial"/>
                <a:cs typeface="Arial"/>
              </a:rPr>
              <a:t> </a:t>
            </a:r>
            <a:r>
              <a:rPr sz="930" spc="-6" dirty="0">
                <a:latin typeface="Arial"/>
                <a:cs typeface="Arial"/>
              </a:rPr>
              <a:t>were</a:t>
            </a:r>
            <a:r>
              <a:rPr sz="930" spc="6" dirty="0">
                <a:latin typeface="Arial"/>
                <a:cs typeface="Arial"/>
              </a:rPr>
              <a:t> </a:t>
            </a:r>
            <a:r>
              <a:rPr sz="930" spc="15" dirty="0">
                <a:latin typeface="Arial"/>
                <a:cs typeface="Arial"/>
              </a:rPr>
              <a:t>accepted</a:t>
            </a:r>
            <a:r>
              <a:rPr sz="930" spc="9" dirty="0">
                <a:latin typeface="Arial"/>
                <a:cs typeface="Arial"/>
              </a:rPr>
              <a:t> for </a:t>
            </a:r>
            <a:r>
              <a:rPr sz="930" spc="3" dirty="0">
                <a:latin typeface="Arial"/>
                <a:cs typeface="Arial"/>
              </a:rPr>
              <a:t>publication)</a:t>
            </a:r>
            <a:endParaRPr sz="93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3202" y="1517901"/>
            <a:ext cx="7497397" cy="2106159"/>
          </a:xfrm>
          <a:prstGeom prst="rect">
            <a:avLst/>
          </a:prstGeom>
        </p:spPr>
      </p:pic>
      <p:sp>
        <p:nvSpPr>
          <p:cNvPr id="3" name="object 3"/>
          <p:cNvSpPr txBox="1"/>
          <p:nvPr/>
        </p:nvSpPr>
        <p:spPr>
          <a:xfrm>
            <a:off x="1320602" y="3721298"/>
            <a:ext cx="2233148" cy="222130"/>
          </a:xfrm>
          <a:prstGeom prst="rect">
            <a:avLst/>
          </a:prstGeom>
        </p:spPr>
        <p:txBody>
          <a:bodyPr vert="horz" wrap="square" lIns="0" tIns="7384" rIns="0" bIns="0" rtlCol="0">
            <a:spAutoFit/>
          </a:bodyPr>
          <a:lstStyle/>
          <a:p>
            <a:pPr marL="7384">
              <a:spcBef>
                <a:spcPts val="58"/>
              </a:spcBef>
            </a:pPr>
            <a:r>
              <a:rPr sz="1395" u="sng" spc="44" dirty="0">
                <a:uFill>
                  <a:solidFill>
                    <a:srgbClr val="000000"/>
                  </a:solidFill>
                </a:uFill>
                <a:latin typeface="Arial"/>
                <a:cs typeface="Arial"/>
                <a:hlinkClick r:id="rId3"/>
              </a:rPr>
              <a:t>http://ww</a:t>
            </a:r>
            <a:r>
              <a:rPr sz="1395" u="sng" spc="-29" dirty="0">
                <a:uFill>
                  <a:solidFill>
                    <a:srgbClr val="000000"/>
                  </a:solidFill>
                </a:uFill>
                <a:latin typeface="Arial"/>
                <a:cs typeface="Arial"/>
                <a:hlinkClick r:id="rId3"/>
              </a:rPr>
              <a:t>w</a:t>
            </a:r>
            <a:r>
              <a:rPr sz="1395" u="sng" spc="6" dirty="0">
                <a:uFill>
                  <a:solidFill>
                    <a:srgbClr val="000000"/>
                  </a:solidFill>
                </a:uFill>
                <a:latin typeface="Arial"/>
                <a:cs typeface="Arial"/>
                <a:hlinkClick r:id="rId3"/>
              </a:rPr>
              <a:t>.arxiv-sanit</a:t>
            </a:r>
            <a:r>
              <a:rPr sz="1395" u="sng" spc="-105" dirty="0">
                <a:uFill>
                  <a:solidFill>
                    <a:srgbClr val="000000"/>
                  </a:solidFill>
                </a:uFill>
                <a:latin typeface="Arial"/>
                <a:cs typeface="Arial"/>
                <a:hlinkClick r:id="rId3"/>
              </a:rPr>
              <a:t>y</a:t>
            </a:r>
            <a:r>
              <a:rPr sz="1395" u="sng" spc="26" dirty="0">
                <a:uFill>
                  <a:solidFill>
                    <a:srgbClr val="000000"/>
                  </a:solidFill>
                </a:uFill>
                <a:latin typeface="Arial"/>
                <a:cs typeface="Arial"/>
                <a:hlinkClick r:id="rId3"/>
              </a:rPr>
              <a:t>.com</a:t>
            </a:r>
            <a:endParaRPr sz="1395">
              <a:latin typeface="Arial"/>
              <a:cs typeface="Arial"/>
            </a:endParaRPr>
          </a:p>
        </p:txBody>
      </p:sp>
      <p:sp>
        <p:nvSpPr>
          <p:cNvPr id="8" name="object 8"/>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42</a:t>
            </a:fld>
            <a:endParaRPr spc="-3" dirty="0"/>
          </a:p>
        </p:txBody>
      </p:sp>
      <p:sp>
        <p:nvSpPr>
          <p:cNvPr id="4" name="object 4"/>
          <p:cNvSpPr txBox="1">
            <a:spLocks noGrp="1"/>
          </p:cNvSpPr>
          <p:nvPr>
            <p:ph type="title"/>
          </p:nvPr>
        </p:nvSpPr>
        <p:spPr>
          <a:xfrm>
            <a:off x="1475656" y="191972"/>
            <a:ext cx="7132489" cy="329532"/>
          </a:xfrm>
          <a:prstGeom prst="rect">
            <a:avLst/>
          </a:prstGeom>
        </p:spPr>
        <p:txBody>
          <a:bodyPr vert="horz" wrap="square" lIns="0" tIns="7384" rIns="0" bIns="0" rtlCol="0">
            <a:spAutoFit/>
          </a:bodyPr>
          <a:lstStyle/>
          <a:p>
            <a:pPr marL="7384">
              <a:lnSpc>
                <a:spcPct val="100000"/>
              </a:lnSpc>
              <a:spcBef>
                <a:spcPts val="58"/>
              </a:spcBef>
            </a:pPr>
            <a:r>
              <a:rPr sz="2093" spc="17" dirty="0"/>
              <a:t>Nice</a:t>
            </a:r>
            <a:r>
              <a:rPr sz="2093" dirty="0"/>
              <a:t> </a:t>
            </a:r>
            <a:r>
              <a:rPr sz="2093" spc="-6" dirty="0"/>
              <a:t>Preprint</a:t>
            </a:r>
            <a:r>
              <a:rPr sz="2093" spc="3" dirty="0"/>
              <a:t> </a:t>
            </a:r>
            <a:r>
              <a:rPr sz="2093" spc="15" dirty="0"/>
              <a:t>Recommender</a:t>
            </a:r>
            <a:r>
              <a:rPr sz="2093" spc="3" dirty="0"/>
              <a:t> </a:t>
            </a:r>
            <a:r>
              <a:rPr sz="2093" spc="-9" dirty="0"/>
              <a:t>System</a:t>
            </a:r>
            <a:r>
              <a:rPr sz="2093" spc="3" dirty="0"/>
              <a:t> </a:t>
            </a:r>
            <a:r>
              <a:rPr sz="2093" spc="-41" dirty="0"/>
              <a:t>by</a:t>
            </a:r>
            <a:r>
              <a:rPr sz="2093" spc="3" dirty="0"/>
              <a:t> </a:t>
            </a:r>
            <a:r>
              <a:rPr sz="2093" spc="-20" dirty="0"/>
              <a:t>Andrej</a:t>
            </a:r>
            <a:r>
              <a:rPr sz="2093" spc="3" dirty="0"/>
              <a:t> </a:t>
            </a:r>
            <a:r>
              <a:rPr sz="2093" spc="-3" dirty="0"/>
              <a:t>Karpathy</a:t>
            </a:r>
            <a:endParaRPr sz="2093"/>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43</a:t>
            </a:fld>
            <a:endParaRPr spc="-3" dirty="0"/>
          </a:p>
        </p:txBody>
      </p:sp>
      <p:sp>
        <p:nvSpPr>
          <p:cNvPr id="2" name="object 2"/>
          <p:cNvSpPr txBox="1"/>
          <p:nvPr/>
        </p:nvSpPr>
        <p:spPr>
          <a:xfrm>
            <a:off x="1830065" y="1764663"/>
            <a:ext cx="4467035" cy="2024931"/>
          </a:xfrm>
          <a:prstGeom prst="rect">
            <a:avLst/>
          </a:prstGeom>
        </p:spPr>
        <p:txBody>
          <a:bodyPr vert="horz" wrap="square" lIns="0" tIns="7384" rIns="0" bIns="0" rtlCol="0">
            <a:spAutoFit/>
          </a:bodyPr>
          <a:lstStyle/>
          <a:p>
            <a:pPr marL="140292" indent="-132908">
              <a:spcBef>
                <a:spcPts val="58"/>
              </a:spcBef>
              <a:buChar char="•"/>
              <a:tabLst>
                <a:tab pos="140292" algn="l"/>
              </a:tabLst>
            </a:pPr>
            <a:r>
              <a:rPr sz="1860" spc="17" dirty="0">
                <a:latin typeface="Arial"/>
                <a:cs typeface="Arial"/>
              </a:rPr>
              <a:t>Applications</a:t>
            </a:r>
            <a:r>
              <a:rPr sz="1860" spc="3" dirty="0">
                <a:latin typeface="Arial"/>
                <a:cs typeface="Arial"/>
              </a:rPr>
              <a:t> across</a:t>
            </a:r>
            <a:r>
              <a:rPr sz="1860" spc="6" dirty="0">
                <a:latin typeface="Arial"/>
                <a:cs typeface="Arial"/>
              </a:rPr>
              <a:t> </a:t>
            </a:r>
            <a:r>
              <a:rPr sz="1860" spc="9" dirty="0">
                <a:latin typeface="Arial"/>
                <a:cs typeface="Arial"/>
              </a:rPr>
              <a:t>fields</a:t>
            </a:r>
            <a:r>
              <a:rPr sz="1860" spc="6" dirty="0">
                <a:latin typeface="Arial"/>
                <a:cs typeface="Arial"/>
              </a:rPr>
              <a:t> </a:t>
            </a:r>
            <a:r>
              <a:rPr sz="1860" spc="9" dirty="0">
                <a:latin typeface="Arial"/>
                <a:cs typeface="Arial"/>
              </a:rPr>
              <a:t>and</a:t>
            </a:r>
            <a:r>
              <a:rPr sz="1860" spc="6" dirty="0">
                <a:latin typeface="Arial"/>
                <a:cs typeface="Arial"/>
              </a:rPr>
              <a:t> </a:t>
            </a:r>
            <a:r>
              <a:rPr sz="1860" spc="-3" dirty="0">
                <a:latin typeface="Arial"/>
                <a:cs typeface="Arial"/>
              </a:rPr>
              <a:t>in</a:t>
            </a:r>
            <a:r>
              <a:rPr sz="1860" spc="6" dirty="0">
                <a:latin typeface="Arial"/>
                <a:cs typeface="Arial"/>
              </a:rPr>
              <a:t> </a:t>
            </a:r>
            <a:r>
              <a:rPr sz="1860" spc="15" dirty="0">
                <a:latin typeface="Arial"/>
                <a:cs typeface="Arial"/>
              </a:rPr>
              <a:t>industry</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12" dirty="0">
                <a:latin typeface="Arial"/>
                <a:cs typeface="Arial"/>
              </a:rPr>
              <a:t>Engineering</a:t>
            </a:r>
            <a:r>
              <a:rPr sz="1860" spc="-9" dirty="0">
                <a:latin typeface="Arial"/>
                <a:cs typeface="Arial"/>
              </a:rPr>
              <a:t> </a:t>
            </a:r>
            <a:r>
              <a:rPr sz="1860" spc="9" dirty="0">
                <a:latin typeface="Arial"/>
                <a:cs typeface="Arial"/>
              </a:rPr>
              <a:t>new</a:t>
            </a:r>
            <a:r>
              <a:rPr sz="1860" spc="-6" dirty="0">
                <a:latin typeface="Arial"/>
                <a:cs typeface="Arial"/>
              </a:rPr>
              <a:t> </a:t>
            </a:r>
            <a:r>
              <a:rPr sz="1860" spc="26" dirty="0">
                <a:latin typeface="Arial"/>
                <a:cs typeface="Arial"/>
              </a:rPr>
              <a:t>tricks</a:t>
            </a:r>
            <a:endParaRPr sz="1860">
              <a:latin typeface="Arial"/>
              <a:cs typeface="Arial"/>
            </a:endParaRPr>
          </a:p>
          <a:p>
            <a:pPr>
              <a:spcBef>
                <a:spcPts val="15"/>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9" dirty="0">
                <a:latin typeface="Arial"/>
                <a:cs typeface="Arial"/>
              </a:rPr>
              <a:t> </a:t>
            </a:r>
            <a:r>
              <a:rPr sz="1860" spc="3" dirty="0">
                <a:latin typeface="Arial"/>
                <a:cs typeface="Arial"/>
              </a:rPr>
              <a:t>specialized</a:t>
            </a:r>
            <a:r>
              <a:rPr sz="1860" spc="-9" dirty="0">
                <a:latin typeface="Arial"/>
                <a:cs typeface="Arial"/>
              </a:rPr>
              <a:t> </a:t>
            </a:r>
            <a:r>
              <a:rPr sz="1860" spc="-6" dirty="0">
                <a:latin typeface="Arial"/>
                <a:cs typeface="Arial"/>
              </a:rPr>
              <a:t>hardware</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6" dirty="0">
                <a:latin typeface="Arial"/>
                <a:cs typeface="Arial"/>
              </a:rPr>
              <a:t> </a:t>
            </a:r>
            <a:r>
              <a:rPr sz="1860" spc="9" dirty="0">
                <a:latin typeface="Arial"/>
                <a:cs typeface="Arial"/>
              </a:rPr>
              <a:t>theory</a:t>
            </a:r>
            <a:r>
              <a:rPr sz="1860" spc="-6" dirty="0">
                <a:latin typeface="Arial"/>
                <a:cs typeface="Arial"/>
              </a:rPr>
              <a:t> </a:t>
            </a:r>
            <a:r>
              <a:rPr sz="1860" spc="9" dirty="0">
                <a:latin typeface="Arial"/>
                <a:cs typeface="Arial"/>
              </a:rPr>
              <a:t>and</a:t>
            </a:r>
            <a:r>
              <a:rPr sz="1860" spc="-6" dirty="0">
                <a:latin typeface="Arial"/>
                <a:cs typeface="Arial"/>
              </a:rPr>
              <a:t> </a:t>
            </a:r>
            <a:r>
              <a:rPr sz="1860" spc="12" dirty="0">
                <a:latin typeface="Arial"/>
                <a:cs typeface="Arial"/>
              </a:rPr>
              <a:t>understanding</a:t>
            </a:r>
            <a:endParaRPr sz="1860">
              <a:latin typeface="Arial"/>
              <a:cs typeface="Arial"/>
            </a:endParaRPr>
          </a:p>
        </p:txBody>
      </p:sp>
      <p:sp>
        <p:nvSpPr>
          <p:cNvPr id="3" name="object 3"/>
          <p:cNvSpPr txBox="1">
            <a:spLocks noGrp="1"/>
          </p:cNvSpPr>
          <p:nvPr>
            <p:ph type="title"/>
          </p:nvPr>
        </p:nvSpPr>
        <p:spPr>
          <a:xfrm>
            <a:off x="1612900" y="184589"/>
            <a:ext cx="4430575" cy="567289"/>
          </a:xfrm>
          <a:prstGeom prst="rect">
            <a:avLst/>
          </a:prstGeom>
        </p:spPr>
        <p:txBody>
          <a:bodyPr vert="horz" wrap="square" lIns="0" tIns="7384" rIns="0" bIns="0" rtlCol="0">
            <a:spAutoFit/>
          </a:bodyPr>
          <a:lstStyle/>
          <a:p>
            <a:pPr marL="7384">
              <a:lnSpc>
                <a:spcPct val="100000"/>
              </a:lnSpc>
              <a:spcBef>
                <a:spcPts val="58"/>
              </a:spcBef>
            </a:pPr>
            <a:r>
              <a:rPr dirty="0"/>
              <a:t>Current</a:t>
            </a:r>
            <a:r>
              <a:rPr spc="-44" dirty="0"/>
              <a:t> </a:t>
            </a:r>
            <a:r>
              <a:rPr spc="-49" dirty="0"/>
              <a:t>Trends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1900" y="184589"/>
            <a:ext cx="4644708" cy="567289"/>
          </a:xfrm>
          <a:prstGeom prst="rect">
            <a:avLst/>
          </a:prstGeom>
        </p:spPr>
        <p:txBody>
          <a:bodyPr vert="horz" wrap="square" lIns="0" tIns="7384" rIns="0" bIns="0" rtlCol="0">
            <a:spAutoFit/>
          </a:bodyPr>
          <a:lstStyle/>
          <a:p>
            <a:pPr marL="7384">
              <a:lnSpc>
                <a:spcPct val="100000"/>
              </a:lnSpc>
              <a:spcBef>
                <a:spcPts val="58"/>
              </a:spcBef>
            </a:pPr>
            <a:r>
              <a:rPr spc="-15" dirty="0"/>
              <a:t>Applications</a:t>
            </a:r>
          </a:p>
        </p:txBody>
      </p:sp>
      <p:pic>
        <p:nvPicPr>
          <p:cNvPr id="3" name="object 3"/>
          <p:cNvPicPr/>
          <p:nvPr/>
        </p:nvPicPr>
        <p:blipFill>
          <a:blip r:embed="rId2" cstate="print"/>
          <a:stretch>
            <a:fillRect/>
          </a:stretch>
        </p:blipFill>
        <p:spPr>
          <a:xfrm>
            <a:off x="1695300" y="1460868"/>
            <a:ext cx="2194921" cy="2013743"/>
          </a:xfrm>
          <a:prstGeom prst="rect">
            <a:avLst/>
          </a:prstGeom>
        </p:spPr>
      </p:pic>
      <p:sp>
        <p:nvSpPr>
          <p:cNvPr id="4" name="object 4"/>
          <p:cNvSpPr txBox="1"/>
          <p:nvPr/>
        </p:nvSpPr>
        <p:spPr>
          <a:xfrm>
            <a:off x="1667628" y="3499793"/>
            <a:ext cx="1915287" cy="186223"/>
          </a:xfrm>
          <a:prstGeom prst="rect">
            <a:avLst/>
          </a:prstGeom>
        </p:spPr>
        <p:txBody>
          <a:bodyPr vert="horz" wrap="square" lIns="0" tIns="7384" rIns="0" bIns="0" rtlCol="0">
            <a:spAutoFit/>
          </a:bodyPr>
          <a:lstStyle/>
          <a:p>
            <a:pPr marL="7384" marR="2954">
              <a:spcBef>
                <a:spcPts val="58"/>
              </a:spcBef>
            </a:pPr>
            <a:r>
              <a:rPr sz="581" spc="15" dirty="0">
                <a:latin typeface="Arial"/>
                <a:cs typeface="Arial"/>
                <a:hlinkClick r:id="rId3"/>
              </a:rPr>
              <a:t>https://ww</a:t>
            </a:r>
            <a:r>
              <a:rPr sz="581" spc="-6" dirty="0">
                <a:latin typeface="Arial"/>
                <a:cs typeface="Arial"/>
                <a:hlinkClick r:id="rId3"/>
              </a:rPr>
              <a:t>w</a:t>
            </a:r>
            <a:r>
              <a:rPr sz="581" spc="-3" dirty="0">
                <a:latin typeface="Arial"/>
                <a:cs typeface="Arial"/>
              </a:rPr>
              <a:t>.theve</a:t>
            </a:r>
            <a:r>
              <a:rPr sz="581" spc="-20" dirty="0">
                <a:latin typeface="Arial"/>
                <a:cs typeface="Arial"/>
              </a:rPr>
              <a:t>r</a:t>
            </a:r>
            <a:r>
              <a:rPr sz="581" spc="9" dirty="0">
                <a:latin typeface="Arial"/>
                <a:cs typeface="Arial"/>
                <a:hlinkClick r:id="rId3"/>
              </a:rPr>
              <a:t>ge.com/tldr/2017/5/14/15639784/hbo- </a:t>
            </a:r>
            <a:r>
              <a:rPr sz="581" spc="3" dirty="0">
                <a:latin typeface="Arial"/>
                <a:cs typeface="Arial"/>
              </a:rPr>
              <a:t> </a:t>
            </a:r>
            <a:r>
              <a:rPr sz="581" spc="9" dirty="0">
                <a:latin typeface="Arial"/>
                <a:cs typeface="Arial"/>
              </a:rPr>
              <a:t>silicon-valley-not-hotdog-app-download</a:t>
            </a:r>
            <a:endParaRPr sz="581">
              <a:latin typeface="Arial"/>
              <a:cs typeface="Arial"/>
            </a:endParaRPr>
          </a:p>
        </p:txBody>
      </p:sp>
      <p:pic>
        <p:nvPicPr>
          <p:cNvPr id="5" name="object 5"/>
          <p:cNvPicPr/>
          <p:nvPr/>
        </p:nvPicPr>
        <p:blipFill>
          <a:blip r:embed="rId4" cstate="print"/>
          <a:stretch>
            <a:fillRect/>
          </a:stretch>
        </p:blipFill>
        <p:spPr>
          <a:xfrm>
            <a:off x="4485604" y="1908452"/>
            <a:ext cx="4110262" cy="1814186"/>
          </a:xfrm>
          <a:prstGeom prst="rect">
            <a:avLst/>
          </a:prstGeom>
        </p:spPr>
      </p:pic>
      <p:pic>
        <p:nvPicPr>
          <p:cNvPr id="6" name="object 6"/>
          <p:cNvPicPr/>
          <p:nvPr/>
        </p:nvPicPr>
        <p:blipFill>
          <a:blip r:embed="rId5" cstate="print"/>
          <a:stretch>
            <a:fillRect/>
          </a:stretch>
        </p:blipFill>
        <p:spPr>
          <a:xfrm>
            <a:off x="4508441" y="988769"/>
            <a:ext cx="3884562" cy="760262"/>
          </a:xfrm>
          <a:prstGeom prst="rect">
            <a:avLst/>
          </a:prstGeom>
        </p:spPr>
      </p:pic>
      <p:sp>
        <p:nvSpPr>
          <p:cNvPr id="7" name="object 7"/>
          <p:cNvSpPr txBox="1"/>
          <p:nvPr/>
        </p:nvSpPr>
        <p:spPr>
          <a:xfrm>
            <a:off x="4480752" y="3780367"/>
            <a:ext cx="2178510" cy="123770"/>
          </a:xfrm>
          <a:prstGeom prst="rect">
            <a:avLst/>
          </a:prstGeom>
        </p:spPr>
        <p:txBody>
          <a:bodyPr vert="horz" wrap="square" lIns="0" tIns="7384" rIns="0" bIns="0" rtlCol="0">
            <a:spAutoFit/>
          </a:bodyPr>
          <a:lstStyle/>
          <a:p>
            <a:pPr marL="7384">
              <a:spcBef>
                <a:spcPts val="58"/>
              </a:spcBef>
            </a:pPr>
            <a:r>
              <a:rPr sz="756" spc="6" dirty="0">
                <a:latin typeface="Arial"/>
                <a:cs typeface="Arial"/>
                <a:hlinkClick r:id="rId6"/>
              </a:rPr>
              <a:t>https://www</a:t>
            </a:r>
            <a:r>
              <a:rPr sz="756" spc="6" dirty="0">
                <a:latin typeface="Arial"/>
                <a:cs typeface="Arial"/>
              </a:rPr>
              <a:t>.natur</a:t>
            </a:r>
            <a:r>
              <a:rPr sz="756" spc="6" dirty="0">
                <a:latin typeface="Arial"/>
                <a:cs typeface="Arial"/>
                <a:hlinkClick r:id="rId6"/>
              </a:rPr>
              <a:t>e.com/articles/nature21056.epdf</a:t>
            </a:r>
            <a:endParaRPr sz="756">
              <a:latin typeface="Arial"/>
              <a:cs typeface="Arial"/>
            </a:endParaRPr>
          </a:p>
        </p:txBody>
      </p:sp>
      <p:sp>
        <p:nvSpPr>
          <p:cNvPr id="8" name="object 8"/>
          <p:cNvSpPr txBox="1"/>
          <p:nvPr/>
        </p:nvSpPr>
        <p:spPr>
          <a:xfrm>
            <a:off x="1519957" y="5138936"/>
            <a:ext cx="3367627" cy="240084"/>
          </a:xfrm>
          <a:prstGeom prst="rect">
            <a:avLst/>
          </a:prstGeom>
        </p:spPr>
        <p:txBody>
          <a:bodyPr vert="horz" wrap="square" lIns="0" tIns="7384" rIns="0" bIns="0" rtlCol="0">
            <a:spAutoFit/>
          </a:bodyPr>
          <a:lstStyle/>
          <a:p>
            <a:pPr marL="7384">
              <a:spcBef>
                <a:spcPts val="58"/>
              </a:spcBef>
            </a:pPr>
            <a:r>
              <a:rPr sz="756" spc="9" dirty="0">
                <a:latin typeface="Arial"/>
                <a:cs typeface="Arial"/>
              </a:rPr>
              <a:t>https://ai.googleblog.com/2015/07/how-google-translate-squeezes-deep.html</a:t>
            </a:r>
            <a:endParaRPr sz="756">
              <a:latin typeface="Arial"/>
              <a:cs typeface="Arial"/>
            </a:endParaRPr>
          </a:p>
        </p:txBody>
      </p:sp>
      <p:pic>
        <p:nvPicPr>
          <p:cNvPr id="9" name="object 9"/>
          <p:cNvPicPr/>
          <p:nvPr/>
        </p:nvPicPr>
        <p:blipFill>
          <a:blip r:embed="rId7" cstate="print"/>
          <a:stretch>
            <a:fillRect/>
          </a:stretch>
        </p:blipFill>
        <p:spPr>
          <a:xfrm>
            <a:off x="1529244" y="4134765"/>
            <a:ext cx="3687346" cy="921836"/>
          </a:xfrm>
          <a:prstGeom prst="rect">
            <a:avLst/>
          </a:prstGeom>
        </p:spPr>
      </p:pic>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44</a:t>
            </a:fld>
            <a:endParaRPr spc="-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5609" y="1260753"/>
            <a:ext cx="2459528" cy="1843097"/>
          </a:xfrm>
          <a:prstGeom prst="rect">
            <a:avLst/>
          </a:prstGeom>
        </p:spPr>
      </p:pic>
      <p:sp>
        <p:nvSpPr>
          <p:cNvPr id="3" name="object 3"/>
          <p:cNvSpPr txBox="1"/>
          <p:nvPr/>
        </p:nvSpPr>
        <p:spPr>
          <a:xfrm>
            <a:off x="2199242" y="3130616"/>
            <a:ext cx="2131994" cy="245744"/>
          </a:xfrm>
          <a:prstGeom prst="rect">
            <a:avLst/>
          </a:prstGeom>
        </p:spPr>
        <p:txBody>
          <a:bodyPr vert="horz" wrap="square" lIns="0" tIns="14767" rIns="0" bIns="0" rtlCol="0">
            <a:spAutoFit/>
          </a:bodyPr>
          <a:lstStyle/>
          <a:p>
            <a:pPr marL="7384" marR="2954">
              <a:lnSpc>
                <a:spcPts val="872"/>
              </a:lnSpc>
              <a:spcBef>
                <a:spcPts val="116"/>
              </a:spcBef>
            </a:pPr>
            <a:r>
              <a:rPr sz="756" spc="12" dirty="0">
                <a:latin typeface="Arial"/>
                <a:cs typeface="Arial"/>
              </a:rPr>
              <a:t>https://arstechnica.com/gadgets/2018/07/the-ai- </a:t>
            </a:r>
            <a:r>
              <a:rPr sz="756" spc="-203" dirty="0">
                <a:latin typeface="Arial"/>
                <a:cs typeface="Arial"/>
              </a:rPr>
              <a:t> </a:t>
            </a:r>
            <a:r>
              <a:rPr sz="756" spc="9" dirty="0">
                <a:latin typeface="Arial"/>
                <a:cs typeface="Arial"/>
              </a:rPr>
              <a:t>revolution-has-spawned-a-new-chips-arms-race/</a:t>
            </a:r>
            <a:endParaRPr sz="756">
              <a:latin typeface="Arial"/>
              <a:cs typeface="Arial"/>
            </a:endParaRPr>
          </a:p>
        </p:txBody>
      </p:sp>
      <p:sp>
        <p:nvSpPr>
          <p:cNvPr id="4" name="object 4"/>
          <p:cNvSpPr txBox="1">
            <a:spLocks noGrp="1"/>
          </p:cNvSpPr>
          <p:nvPr>
            <p:ph type="title"/>
          </p:nvPr>
        </p:nvSpPr>
        <p:spPr>
          <a:xfrm>
            <a:off x="1079500" y="184589"/>
            <a:ext cx="6213638"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dirty="0"/>
              <a:t>Specialized</a:t>
            </a:r>
            <a:r>
              <a:rPr spc="-3" dirty="0"/>
              <a:t> </a:t>
            </a:r>
            <a:r>
              <a:rPr spc="17" dirty="0"/>
              <a:t>Hardware</a:t>
            </a:r>
          </a:p>
        </p:txBody>
      </p:sp>
      <p:pic>
        <p:nvPicPr>
          <p:cNvPr id="5" name="object 5"/>
          <p:cNvPicPr/>
          <p:nvPr/>
        </p:nvPicPr>
        <p:blipFill>
          <a:blip r:embed="rId3" cstate="print"/>
          <a:stretch>
            <a:fillRect/>
          </a:stretch>
        </p:blipFill>
        <p:spPr>
          <a:xfrm>
            <a:off x="1870790" y="3996640"/>
            <a:ext cx="3049146" cy="717369"/>
          </a:xfrm>
          <a:prstGeom prst="rect">
            <a:avLst/>
          </a:prstGeom>
        </p:spPr>
      </p:pic>
      <p:sp>
        <p:nvSpPr>
          <p:cNvPr id="6" name="object 6"/>
          <p:cNvSpPr txBox="1"/>
          <p:nvPr/>
        </p:nvSpPr>
        <p:spPr>
          <a:xfrm>
            <a:off x="1431354" y="4740226"/>
            <a:ext cx="3928406"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https://developer.arm.com/products/processors/machine-learning/arm-ml-processor</a:t>
            </a:r>
            <a:endParaRPr sz="814">
              <a:latin typeface="Arial"/>
              <a:cs typeface="Arial"/>
            </a:endParaRPr>
          </a:p>
        </p:txBody>
      </p:sp>
      <p:pic>
        <p:nvPicPr>
          <p:cNvPr id="7" name="object 7"/>
          <p:cNvPicPr/>
          <p:nvPr/>
        </p:nvPicPr>
        <p:blipFill>
          <a:blip r:embed="rId4" cstate="print"/>
          <a:stretch>
            <a:fillRect/>
          </a:stretch>
        </p:blipFill>
        <p:spPr>
          <a:xfrm>
            <a:off x="5653433" y="3737715"/>
            <a:ext cx="2700275" cy="915261"/>
          </a:xfrm>
          <a:prstGeom prst="rect">
            <a:avLst/>
          </a:prstGeom>
        </p:spPr>
      </p:pic>
      <p:sp>
        <p:nvSpPr>
          <p:cNvPr id="8" name="object 8"/>
          <p:cNvSpPr txBox="1"/>
          <p:nvPr/>
        </p:nvSpPr>
        <p:spPr>
          <a:xfrm>
            <a:off x="5632582" y="4725458"/>
            <a:ext cx="2610816" cy="362651"/>
          </a:xfrm>
          <a:prstGeom prst="rect">
            <a:avLst/>
          </a:prstGeom>
        </p:spPr>
        <p:txBody>
          <a:bodyPr vert="horz" wrap="square" lIns="0" tIns="16244" rIns="0" bIns="0" rtlCol="0">
            <a:spAutoFit/>
          </a:bodyPr>
          <a:lstStyle/>
          <a:p>
            <a:pPr marL="7384" marR="2954">
              <a:lnSpc>
                <a:spcPts val="930"/>
              </a:lnSpc>
              <a:spcBef>
                <a:spcPts val="128"/>
              </a:spcBef>
            </a:pPr>
            <a:r>
              <a:rPr sz="814" spc="20" dirty="0">
                <a:latin typeface="Arial"/>
                <a:cs typeface="Arial"/>
                <a:hlinkClick r:id="rId5"/>
              </a:rPr>
              <a:t>https://ww</a:t>
            </a:r>
            <a:r>
              <a:rPr sz="814" spc="-12" dirty="0">
                <a:latin typeface="Arial"/>
                <a:cs typeface="Arial"/>
                <a:hlinkClick r:id="rId5"/>
              </a:rPr>
              <a:t>w</a:t>
            </a:r>
            <a:r>
              <a:rPr sz="814" dirty="0">
                <a:latin typeface="Arial"/>
                <a:cs typeface="Arial"/>
              </a:rPr>
              <a:t>.</a:t>
            </a:r>
            <a:r>
              <a:rPr sz="814" spc="-17" dirty="0">
                <a:latin typeface="Arial"/>
                <a:cs typeface="Arial"/>
              </a:rPr>
              <a:t>r</a:t>
            </a:r>
            <a:r>
              <a:rPr sz="814" spc="9" dirty="0">
                <a:latin typeface="Arial"/>
                <a:cs typeface="Arial"/>
                <a:hlinkClick r:id="rId5"/>
              </a:rPr>
              <a:t>euters.com/article/us-amazon-com-nvidia/ </a:t>
            </a:r>
            <a:r>
              <a:rPr sz="814" spc="6" dirty="0">
                <a:latin typeface="Arial"/>
                <a:cs typeface="Arial"/>
              </a:rPr>
              <a:t> </a:t>
            </a:r>
            <a:r>
              <a:rPr sz="814" spc="9" dirty="0">
                <a:latin typeface="Arial"/>
                <a:cs typeface="Arial"/>
              </a:rPr>
              <a:t>amazon-launches-machine-learning-chip-taking-on- </a:t>
            </a:r>
            <a:r>
              <a:rPr sz="814" spc="12" dirty="0">
                <a:latin typeface="Arial"/>
                <a:cs typeface="Arial"/>
              </a:rPr>
              <a:t> </a:t>
            </a:r>
            <a:r>
              <a:rPr sz="814" dirty="0">
                <a:latin typeface="Arial"/>
                <a:cs typeface="Arial"/>
              </a:rPr>
              <a:t>nvidia-intel-idUSKCN1NX2PY</a:t>
            </a:r>
            <a:endParaRPr sz="814">
              <a:latin typeface="Arial"/>
              <a:cs typeface="Arial"/>
            </a:endParaRPr>
          </a:p>
        </p:txBody>
      </p:sp>
      <p:pic>
        <p:nvPicPr>
          <p:cNvPr id="9" name="object 9"/>
          <p:cNvPicPr/>
          <p:nvPr/>
        </p:nvPicPr>
        <p:blipFill>
          <a:blip r:embed="rId6" cstate="print"/>
          <a:stretch>
            <a:fillRect/>
          </a:stretch>
        </p:blipFill>
        <p:spPr>
          <a:xfrm>
            <a:off x="5274515" y="713150"/>
            <a:ext cx="2550191" cy="2431577"/>
          </a:xfrm>
          <a:prstGeom prst="rect">
            <a:avLst/>
          </a:prstGeom>
        </p:spPr>
      </p:pic>
      <p:sp>
        <p:nvSpPr>
          <p:cNvPr id="10" name="object 10"/>
          <p:cNvSpPr txBox="1"/>
          <p:nvPr/>
        </p:nvSpPr>
        <p:spPr>
          <a:xfrm>
            <a:off x="5307707" y="3145383"/>
            <a:ext cx="2516676" cy="362650"/>
          </a:xfrm>
          <a:prstGeom prst="rect">
            <a:avLst/>
          </a:prstGeom>
        </p:spPr>
        <p:txBody>
          <a:bodyPr vert="horz" wrap="square" lIns="0" tIns="16243" rIns="0" bIns="0" rtlCol="0">
            <a:spAutoFit/>
          </a:bodyPr>
          <a:lstStyle/>
          <a:p>
            <a:pPr marL="7384" marR="2954">
              <a:lnSpc>
                <a:spcPts val="930"/>
              </a:lnSpc>
              <a:spcBef>
                <a:spcPts val="127"/>
              </a:spcBef>
            </a:pPr>
            <a:r>
              <a:rPr sz="814" spc="20" dirty="0">
                <a:latin typeface="Arial"/>
                <a:cs typeface="Arial"/>
                <a:hlinkClick r:id="rId7"/>
              </a:rPr>
              <a:t>https://ww</a:t>
            </a:r>
            <a:r>
              <a:rPr sz="814" spc="-12" dirty="0">
                <a:latin typeface="Arial"/>
                <a:cs typeface="Arial"/>
                <a:hlinkClick r:id="rId7"/>
              </a:rPr>
              <a:t>w</a:t>
            </a:r>
            <a:r>
              <a:rPr sz="814" spc="12" dirty="0">
                <a:latin typeface="Arial"/>
                <a:cs typeface="Arial"/>
                <a:hlinkClick r:id="rId7"/>
              </a:rPr>
              <a:t>.marketwatch.com/story/new-nvidia-chip- </a:t>
            </a:r>
            <a:r>
              <a:rPr sz="814" spc="6" dirty="0">
                <a:latin typeface="Arial"/>
                <a:cs typeface="Arial"/>
              </a:rPr>
              <a:t> </a:t>
            </a:r>
            <a:r>
              <a:rPr sz="814" spc="9" dirty="0">
                <a:latin typeface="Arial"/>
                <a:cs typeface="Arial"/>
              </a:rPr>
              <a:t>extends-the-companys-lead-in-graphics-artificial- </a:t>
            </a:r>
            <a:r>
              <a:rPr sz="814" spc="12" dirty="0">
                <a:latin typeface="Arial"/>
                <a:cs typeface="Arial"/>
              </a:rPr>
              <a:t> </a:t>
            </a:r>
            <a:r>
              <a:rPr sz="814" spc="6" dirty="0">
                <a:latin typeface="Arial"/>
                <a:cs typeface="Arial"/>
              </a:rPr>
              <a:t>intelligence-2018-08-14</a:t>
            </a:r>
            <a:endParaRPr sz="814">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45</a:t>
            </a:fld>
            <a:endParaRPr spc="-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500" y="184589"/>
            <a:ext cx="5542845" cy="567289"/>
          </a:xfrm>
          <a:prstGeom prst="rect">
            <a:avLst/>
          </a:prstGeom>
        </p:spPr>
        <p:txBody>
          <a:bodyPr vert="horz" wrap="square" lIns="0" tIns="7384" rIns="0" bIns="0" rtlCol="0">
            <a:spAutoFit/>
          </a:bodyPr>
          <a:lstStyle/>
          <a:p>
            <a:pPr marL="7384">
              <a:lnSpc>
                <a:spcPct val="100000"/>
              </a:lnSpc>
              <a:spcBef>
                <a:spcPts val="58"/>
              </a:spcBef>
            </a:pPr>
            <a:r>
              <a:rPr spc="-17" dirty="0"/>
              <a:t>Engineering</a:t>
            </a:r>
            <a:r>
              <a:rPr spc="-9" dirty="0"/>
              <a:t> </a:t>
            </a:r>
            <a:r>
              <a:rPr spc="52" dirty="0"/>
              <a:t>New</a:t>
            </a:r>
            <a:r>
              <a:rPr spc="-6" dirty="0"/>
              <a:t> </a:t>
            </a:r>
            <a:r>
              <a:rPr spc="-38" dirty="0"/>
              <a:t>Tricks</a:t>
            </a:r>
          </a:p>
        </p:txBody>
      </p:sp>
      <p:pic>
        <p:nvPicPr>
          <p:cNvPr id="3" name="object 3"/>
          <p:cNvPicPr/>
          <p:nvPr/>
        </p:nvPicPr>
        <p:blipFill>
          <a:blip r:embed="rId2" cstate="print"/>
          <a:stretch>
            <a:fillRect/>
          </a:stretch>
        </p:blipFill>
        <p:spPr>
          <a:xfrm>
            <a:off x="1769439" y="1184686"/>
            <a:ext cx="2928441" cy="1419208"/>
          </a:xfrm>
          <a:prstGeom prst="rect">
            <a:avLst/>
          </a:prstGeom>
        </p:spPr>
      </p:pic>
      <p:sp>
        <p:nvSpPr>
          <p:cNvPr id="4" name="object 4"/>
          <p:cNvSpPr txBox="1"/>
          <p:nvPr/>
        </p:nvSpPr>
        <p:spPr>
          <a:xfrm>
            <a:off x="1741463" y="2680221"/>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https://arxiv.org/pdf/1707.09605.pdf</a:t>
            </a:r>
            <a:endParaRPr sz="814">
              <a:latin typeface="Arial"/>
              <a:cs typeface="Arial"/>
            </a:endParaRPr>
          </a:p>
        </p:txBody>
      </p:sp>
      <p:pic>
        <p:nvPicPr>
          <p:cNvPr id="5" name="object 5"/>
          <p:cNvPicPr/>
          <p:nvPr/>
        </p:nvPicPr>
        <p:blipFill>
          <a:blip r:embed="rId3" cstate="print"/>
          <a:stretch>
            <a:fillRect/>
          </a:stretch>
        </p:blipFill>
        <p:spPr>
          <a:xfrm>
            <a:off x="5685233" y="2231598"/>
            <a:ext cx="2321732" cy="1480039"/>
          </a:xfrm>
          <a:prstGeom prst="rect">
            <a:avLst/>
          </a:prstGeom>
        </p:spPr>
      </p:pic>
      <p:pic>
        <p:nvPicPr>
          <p:cNvPr id="6" name="object 6"/>
          <p:cNvPicPr/>
          <p:nvPr/>
        </p:nvPicPr>
        <p:blipFill>
          <a:blip r:embed="rId4" cstate="print"/>
          <a:stretch>
            <a:fillRect/>
          </a:stretch>
        </p:blipFill>
        <p:spPr>
          <a:xfrm>
            <a:off x="5381966" y="1199281"/>
            <a:ext cx="3016541" cy="830927"/>
          </a:xfrm>
          <a:prstGeom prst="rect">
            <a:avLst/>
          </a:prstGeom>
        </p:spPr>
      </p:pic>
      <p:sp>
        <p:nvSpPr>
          <p:cNvPr id="7" name="object 7"/>
          <p:cNvSpPr txBox="1"/>
          <p:nvPr/>
        </p:nvSpPr>
        <p:spPr>
          <a:xfrm>
            <a:off x="5684268" y="3772984"/>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https://arxiv.org/pdf/1506.01186.pdf</a:t>
            </a:r>
            <a:endParaRPr sz="814">
              <a:latin typeface="Arial"/>
              <a:cs typeface="Arial"/>
            </a:endParaRPr>
          </a:p>
        </p:txBody>
      </p:sp>
      <p:pic>
        <p:nvPicPr>
          <p:cNvPr id="8" name="object 8"/>
          <p:cNvPicPr/>
          <p:nvPr/>
        </p:nvPicPr>
        <p:blipFill>
          <a:blip r:embed="rId5" cstate="print"/>
          <a:stretch>
            <a:fillRect/>
          </a:stretch>
        </p:blipFill>
        <p:spPr>
          <a:xfrm>
            <a:off x="1898593" y="3189850"/>
            <a:ext cx="3164812" cy="1681217"/>
          </a:xfrm>
          <a:prstGeom prst="rect">
            <a:avLst/>
          </a:prstGeom>
        </p:spPr>
      </p:pic>
      <p:sp>
        <p:nvSpPr>
          <p:cNvPr id="9" name="object 9"/>
          <p:cNvSpPr txBox="1"/>
          <p:nvPr/>
        </p:nvSpPr>
        <p:spPr>
          <a:xfrm>
            <a:off x="1874367" y="4961732"/>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https://arxiv.org/pdf/1803.08494.pdf</a:t>
            </a:r>
            <a:endParaRPr sz="814">
              <a:latin typeface="Arial"/>
              <a:cs typeface="Arial"/>
            </a:endParaRPr>
          </a:p>
        </p:txBody>
      </p:sp>
      <p:sp>
        <p:nvSpPr>
          <p:cNvPr id="11" name="object 11"/>
          <p:cNvSpPr txBox="1"/>
          <p:nvPr/>
        </p:nvSpPr>
        <p:spPr>
          <a:xfrm>
            <a:off x="2789924" y="5382297"/>
            <a:ext cx="1283996" cy="178960"/>
          </a:xfrm>
          <a:prstGeom prst="rect">
            <a:avLst/>
          </a:prstGeom>
        </p:spPr>
        <p:txBody>
          <a:bodyPr vert="horz" wrap="square" lIns="0" tIns="0" rIns="0" bIns="0" rtlCol="0">
            <a:spAutoFit/>
          </a:bodyPr>
          <a:lstStyle/>
          <a:p>
            <a:pPr marL="7384"/>
            <a:r>
              <a:rPr sz="1163" spc="-3" dirty="0">
                <a:solidFill>
                  <a:srgbClr val="929292"/>
                </a:solidFill>
                <a:latin typeface="Arial"/>
                <a:cs typeface="Arial"/>
              </a:rPr>
              <a:t>Sebastian</a:t>
            </a:r>
            <a:r>
              <a:rPr sz="1163" spc="-17" dirty="0">
                <a:solidFill>
                  <a:srgbClr val="929292"/>
                </a:solidFill>
                <a:latin typeface="Arial"/>
                <a:cs typeface="Arial"/>
              </a:rPr>
              <a:t> </a:t>
            </a:r>
            <a:r>
              <a:rPr sz="1163" spc="-6" dirty="0">
                <a:solidFill>
                  <a:srgbClr val="929292"/>
                </a:solidFill>
                <a:latin typeface="Arial"/>
                <a:cs typeface="Arial"/>
              </a:rPr>
              <a:t>Raschka</a:t>
            </a:r>
            <a:endParaRPr sz="1163">
              <a:latin typeface="Arial"/>
              <a:cs typeface="Arial"/>
            </a:endParaRPr>
          </a:p>
        </p:txBody>
      </p:sp>
      <p:sp>
        <p:nvSpPr>
          <p:cNvPr id="12" name="object 12"/>
          <p:cNvSpPr txBox="1">
            <a:spLocks noGrp="1"/>
          </p:cNvSpPr>
          <p:nvPr>
            <p:ph type="dt" sz="half" idx="4294967295"/>
          </p:nvPr>
        </p:nvSpPr>
        <p:spPr>
          <a:xfrm>
            <a:off x="4510581" y="5382297"/>
            <a:ext cx="1683445" cy="553998"/>
          </a:xfrm>
          <a:prstGeom prst="rect">
            <a:avLst/>
          </a:prstGeom>
        </p:spPr>
        <p:txBody>
          <a:bodyPr vert="horz" wrap="square" lIns="0" tIns="0" rIns="0" bIns="0" rtlCol="0">
            <a:spAutoFit/>
          </a:bodyPr>
          <a:lstStyle/>
          <a:p>
            <a:pPr marL="7384"/>
            <a:r>
              <a:rPr spc="-23" dirty="0"/>
              <a:t>S</a:t>
            </a:r>
            <a:r>
              <a:rPr spc="-151" dirty="0"/>
              <a:t>T</a:t>
            </a:r>
            <a:r>
              <a:rPr spc="-131" dirty="0"/>
              <a:t>A</a:t>
            </a:r>
            <a:r>
              <a:rPr spc="-44" dirty="0"/>
              <a:t>T</a:t>
            </a:r>
            <a:r>
              <a:rPr dirty="0"/>
              <a:t> </a:t>
            </a:r>
            <a:r>
              <a:rPr spc="-3" dirty="0"/>
              <a:t>479:</a:t>
            </a:r>
            <a:r>
              <a:rPr dirty="0"/>
              <a:t> </a:t>
            </a:r>
            <a:r>
              <a:rPr spc="-6" dirty="0"/>
              <a:t>Deep</a:t>
            </a:r>
            <a:r>
              <a:rPr dirty="0"/>
              <a:t> </a:t>
            </a:r>
            <a:r>
              <a:rPr spc="-15" dirty="0"/>
              <a:t>Lea</a:t>
            </a:r>
            <a:r>
              <a:rPr spc="12" dirty="0"/>
              <a:t>r</a:t>
            </a:r>
            <a:r>
              <a:rPr spc="3" dirty="0"/>
              <a:t>ning</a:t>
            </a:r>
          </a:p>
        </p:txBody>
      </p:sp>
      <p:sp>
        <p:nvSpPr>
          <p:cNvPr id="13" name="object 13"/>
          <p:cNvSpPr txBox="1">
            <a:spLocks noGrp="1"/>
          </p:cNvSpPr>
          <p:nvPr>
            <p:ph type="ftr" sz="quarter" idx="4294967295"/>
          </p:nvPr>
        </p:nvSpPr>
        <p:spPr>
          <a:xfrm>
            <a:off x="6712940" y="5382297"/>
            <a:ext cx="575915" cy="553998"/>
          </a:xfrm>
          <a:prstGeom prst="rect">
            <a:avLst/>
          </a:prstGeom>
        </p:spPr>
        <p:txBody>
          <a:bodyPr vert="horz" wrap="square" lIns="0" tIns="0" rIns="0" bIns="0" rtlCol="0">
            <a:spAutoFit/>
          </a:bodyPr>
          <a:lstStyle/>
          <a:p>
            <a:pPr marL="7384"/>
            <a:r>
              <a:rPr spc="-23" dirty="0"/>
              <a:t>SS</a:t>
            </a:r>
            <a:r>
              <a:rPr spc="-38" dirty="0"/>
              <a:t> </a:t>
            </a:r>
            <a:r>
              <a:rPr spc="-3" dirty="0"/>
              <a:t>2019</a:t>
            </a: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46</a:t>
            </a:fld>
            <a:endParaRPr spc="-3" dirty="0"/>
          </a:p>
        </p:txBody>
      </p:sp>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0571" y="3277052"/>
            <a:ext cx="3614094" cy="1480897"/>
          </a:xfrm>
          <a:prstGeom prst="rect">
            <a:avLst/>
          </a:prstGeom>
        </p:spPr>
      </p:pic>
      <p:pic>
        <p:nvPicPr>
          <p:cNvPr id="3" name="object 3"/>
          <p:cNvPicPr/>
          <p:nvPr/>
        </p:nvPicPr>
        <p:blipFill>
          <a:blip r:embed="rId3" cstate="print"/>
          <a:stretch>
            <a:fillRect/>
          </a:stretch>
        </p:blipFill>
        <p:spPr>
          <a:xfrm>
            <a:off x="3698613" y="908885"/>
            <a:ext cx="2783672" cy="2132521"/>
          </a:xfrm>
          <a:prstGeom prst="rect">
            <a:avLst/>
          </a:prstGeom>
        </p:spPr>
      </p:pic>
      <p:sp>
        <p:nvSpPr>
          <p:cNvPr id="4" name="object 4"/>
          <p:cNvSpPr txBox="1">
            <a:spLocks noGrp="1"/>
          </p:cNvSpPr>
          <p:nvPr>
            <p:ph type="title"/>
          </p:nvPr>
        </p:nvSpPr>
        <p:spPr>
          <a:xfrm>
            <a:off x="850900" y="184589"/>
            <a:ext cx="8839200"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spc="-15" dirty="0"/>
              <a:t>Theory</a:t>
            </a:r>
            <a:r>
              <a:rPr spc="-6" dirty="0"/>
              <a:t> </a:t>
            </a:r>
            <a:r>
              <a:rPr dirty="0"/>
              <a:t>and</a:t>
            </a:r>
            <a:r>
              <a:rPr spc="-6" dirty="0"/>
              <a:t> Understanding</a:t>
            </a: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47</a:t>
            </a:fld>
            <a:endParaRPr spc="-3" dirty="0"/>
          </a:p>
        </p:txBody>
      </p:sp>
      <p:sp>
        <p:nvSpPr>
          <p:cNvPr id="5" name="object 5"/>
          <p:cNvSpPr txBox="1"/>
          <p:nvPr/>
        </p:nvSpPr>
        <p:spPr>
          <a:xfrm>
            <a:off x="4982832" y="4954348"/>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39570" y="1178239"/>
            <a:ext cx="6531633" cy="550279"/>
          </a:xfrm>
          <a:prstGeom prst="rect">
            <a:avLst/>
          </a:prstGeom>
        </p:spPr>
        <p:txBody>
          <a:bodyPr wrap="square">
            <a:spAutoFit/>
          </a:bodyPr>
          <a:lstStyle/>
          <a:p>
            <a:r>
              <a:rPr lang="en-US" sz="1488" dirty="0"/>
              <a:t>Machine learning is a field of computer science that gives computers the ability to </a:t>
            </a:r>
            <a:r>
              <a:rPr lang="en-US" sz="1488" b="1" dirty="0">
                <a:solidFill>
                  <a:schemeClr val="accent2"/>
                </a:solidFill>
              </a:rPr>
              <a:t>learn without being explicitly programmed</a:t>
            </a:r>
          </a:p>
        </p:txBody>
      </p:sp>
      <p:sp>
        <p:nvSpPr>
          <p:cNvPr id="9" name="Rectangle 8"/>
          <p:cNvSpPr/>
          <p:nvPr/>
        </p:nvSpPr>
        <p:spPr>
          <a:xfrm>
            <a:off x="1639570" y="4590077"/>
            <a:ext cx="7025182" cy="321306"/>
          </a:xfrm>
          <a:prstGeom prst="rect">
            <a:avLst/>
          </a:prstGeom>
        </p:spPr>
        <p:txBody>
          <a:bodyPr wrap="square">
            <a:spAutoFit/>
          </a:bodyPr>
          <a:lstStyle/>
          <a:p>
            <a:r>
              <a:rPr lang="en-US" sz="1488" dirty="0"/>
              <a:t>Methods that can learn from and make predictions on data</a:t>
            </a:r>
          </a:p>
        </p:txBody>
      </p:sp>
      <p:grpSp>
        <p:nvGrpSpPr>
          <p:cNvPr id="78" name="Group 77"/>
          <p:cNvGrpSpPr/>
          <p:nvPr/>
        </p:nvGrpSpPr>
        <p:grpSpPr>
          <a:xfrm>
            <a:off x="1639570" y="1951025"/>
            <a:ext cx="7025182" cy="2263179"/>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88"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88"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88"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02341" cy="357882"/>
            </a:xfrm>
            <a:prstGeom prst="rect">
              <a:avLst/>
            </a:prstGeom>
            <a:noFill/>
          </p:spPr>
          <p:txBody>
            <a:bodyPr wrap="none" rtlCol="0">
              <a:spAutoFit/>
            </a:bodyPr>
            <a:lstStyle/>
            <a:p>
              <a:r>
                <a:rPr lang="en-US" sz="1323" b="1" dirty="0">
                  <a:solidFill>
                    <a:schemeClr val="accent2"/>
                  </a:solidFill>
                </a:rPr>
                <a:t>Training</a:t>
              </a:r>
            </a:p>
          </p:txBody>
        </p:sp>
        <p:sp>
          <p:nvSpPr>
            <p:cNvPr id="46" name="TextBox 45"/>
            <p:cNvSpPr txBox="1"/>
            <p:nvPr/>
          </p:nvSpPr>
          <p:spPr>
            <a:xfrm>
              <a:off x="457200" y="4025899"/>
              <a:ext cx="1095356" cy="357882"/>
            </a:xfrm>
            <a:prstGeom prst="rect">
              <a:avLst/>
            </a:prstGeom>
            <a:noFill/>
          </p:spPr>
          <p:txBody>
            <a:bodyPr wrap="none" rtlCol="0">
              <a:spAutoFit/>
            </a:bodyPr>
            <a:lstStyle/>
            <a:p>
              <a:r>
                <a:rPr lang="en-US" sz="1323" b="1" dirty="0">
                  <a:solidFill>
                    <a:schemeClr val="accent2"/>
                  </a:solidFill>
                </a:rPr>
                <a:t>Prediction</a:t>
              </a:r>
            </a:p>
          </p:txBody>
        </p:sp>
      </p:grpSp>
      <p:sp>
        <p:nvSpPr>
          <p:cNvPr id="80"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718772" y="3139803"/>
            <a:ext cx="2583251" cy="1585210"/>
            <a:chOff x="2806700" y="3998831"/>
            <a:chExt cx="2539492" cy="1657369"/>
          </a:xfrm>
        </p:grpSpPr>
        <p:pic>
          <p:nvPicPr>
            <p:cNvPr id="23" name="Picture 22" descr="m2.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007850" cy="335932"/>
            </a:xfrm>
            <a:prstGeom prst="rect">
              <a:avLst/>
            </a:prstGeom>
            <a:noFill/>
          </p:spPr>
          <p:txBody>
            <a:bodyPr wrap="none" rtlCol="0">
              <a:spAutoFit/>
            </a:bodyPr>
            <a:lstStyle/>
            <a:p>
              <a:r>
                <a:rPr lang="en-US" sz="1488" dirty="0"/>
                <a:t>Regression</a:t>
              </a:r>
            </a:p>
          </p:txBody>
        </p:sp>
      </p:grpSp>
      <p:sp>
        <p:nvSpPr>
          <p:cNvPr id="5" name="TextBox 4"/>
          <p:cNvSpPr txBox="1"/>
          <p:nvPr/>
        </p:nvSpPr>
        <p:spPr>
          <a:xfrm>
            <a:off x="1917380" y="1107131"/>
            <a:ext cx="5186228" cy="1924116"/>
          </a:xfrm>
          <a:prstGeom prst="rect">
            <a:avLst/>
          </a:prstGeom>
          <a:noFill/>
        </p:spPr>
        <p:txBody>
          <a:bodyPr wrap="none" rtlCol="0">
            <a:spAutoFit/>
          </a:bodyPr>
          <a:lstStyle/>
          <a:p>
            <a:r>
              <a:rPr lang="en-US" sz="1488" b="1" dirty="0"/>
              <a:t>Supervised</a:t>
            </a:r>
            <a:r>
              <a:rPr lang="en-US" sz="1488" dirty="0"/>
              <a:t>: Learning with a </a:t>
            </a:r>
            <a:r>
              <a:rPr lang="en-US" sz="1488" b="1" dirty="0">
                <a:solidFill>
                  <a:srgbClr val="E68230"/>
                </a:solidFill>
              </a:rPr>
              <a:t>labeled training</a:t>
            </a:r>
            <a:r>
              <a:rPr lang="en-US" sz="1488" dirty="0"/>
              <a:t> set</a:t>
            </a:r>
          </a:p>
          <a:p>
            <a:r>
              <a:rPr lang="en-US" sz="1488" dirty="0"/>
              <a:t>Example: email </a:t>
            </a:r>
            <a:r>
              <a:rPr lang="en-US" sz="1488" i="1" dirty="0">
                <a:solidFill>
                  <a:schemeClr val="accent2">
                    <a:lumMod val="75000"/>
                  </a:schemeClr>
                </a:solidFill>
              </a:rPr>
              <a:t>classification</a:t>
            </a:r>
            <a:r>
              <a:rPr lang="en-US" sz="1488" dirty="0">
                <a:solidFill>
                  <a:schemeClr val="accent2">
                    <a:lumMod val="75000"/>
                  </a:schemeClr>
                </a:solidFill>
              </a:rPr>
              <a:t> </a:t>
            </a:r>
            <a:r>
              <a:rPr lang="en-US" sz="1488" dirty="0"/>
              <a:t>with already labeled emails</a:t>
            </a:r>
          </a:p>
          <a:p>
            <a:endParaRPr lang="en-US" sz="1488" dirty="0"/>
          </a:p>
          <a:p>
            <a:r>
              <a:rPr lang="en-US" sz="1488" b="1" dirty="0"/>
              <a:t>Unsupervised</a:t>
            </a:r>
            <a:r>
              <a:rPr lang="en-US" sz="1488" dirty="0"/>
              <a:t>: Discover </a:t>
            </a:r>
            <a:r>
              <a:rPr lang="en-US" sz="1488" b="1" dirty="0">
                <a:solidFill>
                  <a:srgbClr val="E68230"/>
                </a:solidFill>
              </a:rPr>
              <a:t>patterns</a:t>
            </a:r>
            <a:r>
              <a:rPr lang="en-US" sz="1488" dirty="0"/>
              <a:t> in </a:t>
            </a:r>
            <a:r>
              <a:rPr lang="en-US" sz="1488" b="1" dirty="0">
                <a:solidFill>
                  <a:srgbClr val="E68230"/>
                </a:solidFill>
              </a:rPr>
              <a:t>unlabeled</a:t>
            </a:r>
            <a:r>
              <a:rPr lang="en-US" sz="1488" dirty="0"/>
              <a:t> data</a:t>
            </a:r>
          </a:p>
          <a:p>
            <a:r>
              <a:rPr lang="en-US" sz="1488" dirty="0"/>
              <a:t>Example: </a:t>
            </a:r>
            <a:r>
              <a:rPr lang="en-US" sz="1488" i="1" dirty="0">
                <a:solidFill>
                  <a:srgbClr val="BA6016"/>
                </a:solidFill>
              </a:rPr>
              <a:t>cluster</a:t>
            </a:r>
            <a:r>
              <a:rPr lang="en-US" sz="1488" dirty="0">
                <a:solidFill>
                  <a:srgbClr val="BA6016"/>
                </a:solidFill>
              </a:rPr>
              <a:t> </a:t>
            </a:r>
            <a:r>
              <a:rPr lang="en-US" sz="1488" dirty="0"/>
              <a:t>similar documents based on text</a:t>
            </a:r>
          </a:p>
          <a:p>
            <a:endParaRPr lang="en-US" sz="1488" dirty="0"/>
          </a:p>
          <a:p>
            <a:r>
              <a:rPr lang="en-US" sz="1488" b="1" dirty="0"/>
              <a:t>Reinforcement learning</a:t>
            </a:r>
            <a:r>
              <a:rPr lang="en-US" sz="1488" dirty="0"/>
              <a:t>: learn to </a:t>
            </a:r>
            <a:r>
              <a:rPr lang="en-US" sz="1488" b="1" dirty="0">
                <a:solidFill>
                  <a:schemeClr val="accent2"/>
                </a:solidFill>
              </a:rPr>
              <a:t>act</a:t>
            </a:r>
            <a:r>
              <a:rPr lang="en-US" sz="1488" dirty="0"/>
              <a:t> based on </a:t>
            </a:r>
            <a:r>
              <a:rPr lang="en-US" sz="1488" b="1" dirty="0">
                <a:solidFill>
                  <a:srgbClr val="E68230"/>
                </a:solidFill>
              </a:rPr>
              <a:t>feedback/reward</a:t>
            </a:r>
          </a:p>
          <a:p>
            <a:r>
              <a:rPr lang="en-US" sz="1488" dirty="0"/>
              <a:t>Example: learn to play Go, reward: </a:t>
            </a:r>
            <a:r>
              <a:rPr lang="en-US" sz="1488" i="1" dirty="0">
                <a:solidFill>
                  <a:srgbClr val="BA6016"/>
                </a:solidFill>
              </a:rPr>
              <a:t>win or lose </a:t>
            </a:r>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Types of Learning</a:t>
            </a:r>
          </a:p>
        </p:txBody>
      </p:sp>
      <p:grpSp>
        <p:nvGrpSpPr>
          <p:cNvPr id="21" name="Group 20"/>
          <p:cNvGrpSpPr/>
          <p:nvPr/>
        </p:nvGrpSpPr>
        <p:grpSpPr>
          <a:xfrm>
            <a:off x="1723110" y="3423333"/>
            <a:ext cx="1659629" cy="1297048"/>
            <a:chOff x="393134" y="4140200"/>
            <a:chExt cx="2007166" cy="1568658"/>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8"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58"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442534" cy="388590"/>
            </a:xfrm>
            <a:prstGeom prst="rect">
              <a:avLst/>
            </a:prstGeom>
            <a:noFill/>
          </p:spPr>
          <p:txBody>
            <a:bodyPr wrap="none" rtlCol="0">
              <a:spAutoFit/>
            </a:bodyPr>
            <a:lstStyle/>
            <a:p>
              <a:r>
                <a:rPr lang="en-US" sz="1488" dirty="0"/>
                <a:t>Classification</a:t>
              </a:r>
            </a:p>
          </p:txBody>
        </p:sp>
      </p:grpSp>
      <p:sp>
        <p:nvSpPr>
          <p:cNvPr id="25" name="TextBox 24"/>
          <p:cNvSpPr txBox="1"/>
          <p:nvPr/>
        </p:nvSpPr>
        <p:spPr>
          <a:xfrm>
            <a:off x="1738822" y="4794281"/>
            <a:ext cx="1670778" cy="779252"/>
          </a:xfrm>
          <a:prstGeom prst="rect">
            <a:avLst/>
          </a:prstGeom>
          <a:noFill/>
        </p:spPr>
        <p:txBody>
          <a:bodyPr wrap="none" rtlCol="0">
            <a:spAutoFit/>
          </a:bodyPr>
          <a:lstStyle/>
          <a:p>
            <a:r>
              <a:rPr lang="en-US" sz="1488" dirty="0"/>
              <a:t>Anomaly Detection</a:t>
            </a:r>
          </a:p>
          <a:p>
            <a:r>
              <a:rPr lang="en-US" sz="1488" dirty="0"/>
              <a:t>Sequence labeling</a:t>
            </a:r>
          </a:p>
          <a:p>
            <a:r>
              <a:rPr lang="mr-IN" sz="1488" dirty="0"/>
              <a:t>…</a:t>
            </a:r>
            <a:endParaRPr lang="en-US" sz="1488" dirty="0"/>
          </a:p>
        </p:txBody>
      </p:sp>
      <p:grpSp>
        <p:nvGrpSpPr>
          <p:cNvPr id="31" name="Group 30"/>
          <p:cNvGrpSpPr/>
          <p:nvPr/>
        </p:nvGrpSpPr>
        <p:grpSpPr>
          <a:xfrm>
            <a:off x="6452771" y="3365577"/>
            <a:ext cx="2208295" cy="1354803"/>
            <a:chOff x="5635074" y="4070350"/>
            <a:chExt cx="2670726" cy="1638508"/>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6" y="5320268"/>
              <a:ext cx="1162434" cy="388590"/>
            </a:xfrm>
            <a:prstGeom prst="rect">
              <a:avLst/>
            </a:prstGeom>
            <a:noFill/>
          </p:spPr>
          <p:txBody>
            <a:bodyPr wrap="none" rtlCol="0">
              <a:spAutoFit/>
            </a:bodyPr>
            <a:lstStyle/>
            <a:p>
              <a:r>
                <a:rPr lang="en-US" sz="1488" dirty="0"/>
                <a:t>Clustering</a:t>
              </a:r>
            </a:p>
          </p:txBody>
        </p:sp>
      </p:grpSp>
      <p:sp>
        <p:nvSpPr>
          <p:cNvPr id="2" name="Ορθογώνιο 1"/>
          <p:cNvSpPr/>
          <p:nvPr/>
        </p:nvSpPr>
        <p:spPr>
          <a:xfrm>
            <a:off x="4880699" y="5241707"/>
            <a:ext cx="3780367" cy="206851"/>
          </a:xfrm>
          <a:prstGeom prst="rect">
            <a:avLst/>
          </a:prstGeom>
        </p:spPr>
        <p:txBody>
          <a:bodyPr>
            <a:spAutoFit/>
          </a:bodyPr>
          <a:lstStyle/>
          <a:p>
            <a:pPr algn="r"/>
            <a:r>
              <a:rPr lang="en-US" sz="744" i="1" dirty="0"/>
              <a:t>http://</a:t>
            </a:r>
            <a:r>
              <a:rPr lang="en-US" sz="744" i="1" dirty="0" err="1"/>
              <a:t>mbjoseph.github.io</a:t>
            </a:r>
            <a:r>
              <a:rPr lang="en-US" sz="744" i="1" dirty="0"/>
              <a:t>/2013/11/27/</a:t>
            </a:r>
            <a:r>
              <a:rPr lang="en-US" sz="744" i="1" dirty="0" err="1"/>
              <a:t>measure.html</a:t>
            </a:r>
            <a:endParaRPr lang="en-US" sz="744" i="1" dirty="0"/>
          </a:p>
        </p:txBody>
      </p:sp>
    </p:spTree>
    <p:extLst>
      <p:ext uri="{BB962C8B-B14F-4D97-AF65-F5344CB8AC3E}">
        <p14:creationId xmlns:p14="http://schemas.microsoft.com/office/powerpoint/2010/main" val="416364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347" y="281858"/>
            <a:ext cx="6343732" cy="735428"/>
          </a:xfrm>
          <a:prstGeom prst="rect">
            <a:avLst/>
          </a:prstGeom>
        </p:spPr>
        <p:txBody>
          <a:bodyPr vert="horz" wrap="square" lIns="0" tIns="4162" rIns="0" bIns="0" rtlCol="0">
            <a:spAutoFit/>
          </a:bodyPr>
          <a:lstStyle/>
          <a:p>
            <a:pPr marL="2332768" marR="8324" indent="-2312999">
              <a:lnSpc>
                <a:spcPct val="106700"/>
              </a:lnSpc>
              <a:spcBef>
                <a:spcPts val="33"/>
              </a:spcBef>
            </a:pPr>
            <a:r>
              <a:rPr sz="2294" b="1" spc="-24" dirty="0">
                <a:latin typeface="Gill Sans MT"/>
                <a:cs typeface="Gill Sans MT"/>
              </a:rPr>
              <a:t>First</a:t>
            </a:r>
            <a:r>
              <a:rPr sz="2294" b="1" spc="230" dirty="0">
                <a:latin typeface="Gill Sans MT"/>
                <a:cs typeface="Gill Sans MT"/>
              </a:rPr>
              <a:t> </a:t>
            </a:r>
            <a:r>
              <a:rPr sz="2294" b="1" spc="-58" dirty="0">
                <a:latin typeface="Gill Sans MT"/>
                <a:cs typeface="Gill Sans MT"/>
              </a:rPr>
              <a:t>Generation</a:t>
            </a:r>
            <a:r>
              <a:rPr sz="2294" b="1" spc="238" dirty="0">
                <a:latin typeface="Gill Sans MT"/>
                <a:cs typeface="Gill Sans MT"/>
              </a:rPr>
              <a:t> </a:t>
            </a:r>
            <a:r>
              <a:rPr sz="2294" b="1" spc="-58" dirty="0">
                <a:latin typeface="Gill Sans MT"/>
                <a:cs typeface="Gill Sans MT"/>
              </a:rPr>
              <a:t>Neural</a:t>
            </a:r>
            <a:r>
              <a:rPr sz="2294" b="1" spc="238" dirty="0">
                <a:latin typeface="Gill Sans MT"/>
                <a:cs typeface="Gill Sans MT"/>
              </a:rPr>
              <a:t> </a:t>
            </a:r>
            <a:r>
              <a:rPr sz="2294" b="1" spc="-66" dirty="0">
                <a:latin typeface="Gill Sans MT"/>
                <a:cs typeface="Gill Sans MT"/>
              </a:rPr>
              <a:t>Networks:</a:t>
            </a:r>
            <a:r>
              <a:rPr sz="2294" b="1" spc="-41" dirty="0">
                <a:latin typeface="Gill Sans MT"/>
                <a:cs typeface="Gill Sans MT"/>
              </a:rPr>
              <a:t> </a:t>
            </a:r>
            <a:r>
              <a:rPr sz="2294" b="1" dirty="0">
                <a:latin typeface="Gill Sans MT"/>
                <a:cs typeface="Gill Sans MT"/>
              </a:rPr>
              <a:t>McCullogh </a:t>
            </a:r>
            <a:r>
              <a:rPr sz="2294" b="1" spc="-615" dirty="0">
                <a:latin typeface="Gill Sans MT"/>
                <a:cs typeface="Gill Sans MT"/>
              </a:rPr>
              <a:t> </a:t>
            </a:r>
            <a:r>
              <a:rPr sz="2294" b="1" spc="33" dirty="0">
                <a:latin typeface="Gill Sans MT"/>
                <a:cs typeface="Gill Sans MT"/>
              </a:rPr>
              <a:t>Pitts</a:t>
            </a:r>
            <a:r>
              <a:rPr sz="2294" b="1" spc="213" dirty="0">
                <a:latin typeface="Gill Sans MT"/>
                <a:cs typeface="Gill Sans MT"/>
              </a:rPr>
              <a:t> </a:t>
            </a:r>
            <a:r>
              <a:rPr sz="2294" b="1" spc="58" dirty="0">
                <a:latin typeface="Gill Sans MT"/>
                <a:cs typeface="Gill Sans MT"/>
              </a:rPr>
              <a:t>(1943)</a:t>
            </a:r>
            <a:endParaRPr sz="2294">
              <a:latin typeface="Gill Sans MT"/>
              <a:cs typeface="Gill Sans MT"/>
            </a:endParaRPr>
          </a:p>
        </p:txBody>
      </p:sp>
      <p:pic>
        <p:nvPicPr>
          <p:cNvPr id="3" name="object 3"/>
          <p:cNvPicPr/>
          <p:nvPr/>
        </p:nvPicPr>
        <p:blipFill>
          <a:blip r:embed="rId2" cstate="print"/>
          <a:stretch>
            <a:fillRect/>
          </a:stretch>
        </p:blipFill>
        <p:spPr>
          <a:xfrm>
            <a:off x="3184108" y="1347896"/>
            <a:ext cx="3767243" cy="3773367"/>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361" y="1931888"/>
            <a:ext cx="3280048" cy="3013792"/>
          </a:xfrm>
          <a:prstGeom prst="rect">
            <a:avLst/>
          </a:prstGeom>
        </p:spPr>
      </p:pic>
      <p:sp>
        <p:nvSpPr>
          <p:cNvPr id="5" name="Rectangle 4"/>
          <p:cNvSpPr/>
          <p:nvPr/>
        </p:nvSpPr>
        <p:spPr>
          <a:xfrm>
            <a:off x="1717361" y="1047103"/>
            <a:ext cx="6842476" cy="779252"/>
          </a:xfrm>
          <a:prstGeom prst="rect">
            <a:avLst/>
          </a:prstGeom>
        </p:spPr>
        <p:txBody>
          <a:bodyPr wrap="square">
            <a:spAutoFit/>
          </a:bodyPr>
          <a:lstStyle/>
          <a:p>
            <a:r>
              <a:rPr lang="en-US" sz="1488" dirty="0"/>
              <a:t>Most machine learning methods work well because of </a:t>
            </a:r>
            <a:r>
              <a:rPr lang="en-US" sz="1488" b="1" dirty="0">
                <a:solidFill>
                  <a:srgbClr val="E68230"/>
                </a:solidFill>
              </a:rPr>
              <a:t>human-designed representations</a:t>
            </a:r>
            <a:r>
              <a:rPr lang="en-US" sz="1488" dirty="0">
                <a:solidFill>
                  <a:srgbClr val="E68230"/>
                </a:solidFill>
              </a:rPr>
              <a:t> </a:t>
            </a:r>
            <a:r>
              <a:rPr lang="en-US" sz="1488" dirty="0"/>
              <a:t>and </a:t>
            </a:r>
            <a:r>
              <a:rPr lang="en-US" sz="1488" b="1" dirty="0">
                <a:solidFill>
                  <a:srgbClr val="E68230"/>
                </a:solidFill>
              </a:rPr>
              <a:t>input features</a:t>
            </a:r>
          </a:p>
          <a:p>
            <a:r>
              <a:rPr lang="en-US" sz="1488" dirty="0"/>
              <a:t>ML becomes just </a:t>
            </a:r>
            <a:r>
              <a:rPr lang="en-US" sz="1488" b="1" dirty="0">
                <a:solidFill>
                  <a:srgbClr val="E68230"/>
                </a:solidFill>
              </a:rPr>
              <a:t>optimizing weights </a:t>
            </a:r>
            <a:r>
              <a:rPr lang="en-US" sz="1488" dirty="0"/>
              <a:t>to best make a final prediction</a:t>
            </a:r>
          </a:p>
        </p:txBody>
      </p:sp>
      <p:pic>
        <p:nvPicPr>
          <p:cNvPr id="6" name="Picture 5"/>
          <p:cNvPicPr>
            <a:picLocks noChangeAspect="1"/>
          </p:cNvPicPr>
          <p:nvPr/>
        </p:nvPicPr>
        <p:blipFill>
          <a:blip r:embed="rId3"/>
          <a:stretch>
            <a:fillRect/>
          </a:stretch>
        </p:blipFill>
        <p:spPr>
          <a:xfrm>
            <a:off x="5843778" y="2278422"/>
            <a:ext cx="2354645" cy="1837978"/>
          </a:xfrm>
          <a:prstGeom prst="rect">
            <a:avLst/>
          </a:prstGeom>
        </p:spPr>
      </p:pic>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21935" y="1001535"/>
            <a:ext cx="6822295" cy="1466171"/>
          </a:xfrm>
          <a:prstGeom prst="rect">
            <a:avLst/>
          </a:prstGeom>
        </p:spPr>
        <p:txBody>
          <a:bodyPr wrap="square">
            <a:spAutoFit/>
          </a:bodyPr>
          <a:lstStyle/>
          <a:p>
            <a:r>
              <a:rPr lang="en-US" sz="1488" dirty="0"/>
              <a:t>A machine learning subfield of learning </a:t>
            </a:r>
            <a:r>
              <a:rPr lang="en-US" sz="1488" b="1" dirty="0">
                <a:solidFill>
                  <a:srgbClr val="E68230"/>
                </a:solidFill>
              </a:rPr>
              <a:t>representations</a:t>
            </a:r>
            <a:r>
              <a:rPr lang="en-US" sz="1488" dirty="0">
                <a:solidFill>
                  <a:srgbClr val="E68230"/>
                </a:solidFill>
              </a:rPr>
              <a:t> </a:t>
            </a:r>
            <a:r>
              <a:rPr lang="en-US" sz="1488" dirty="0"/>
              <a:t>of data. Exceptional effective at </a:t>
            </a:r>
            <a:r>
              <a:rPr lang="en-US" sz="1488" b="1" dirty="0">
                <a:solidFill>
                  <a:srgbClr val="E68230"/>
                </a:solidFill>
              </a:rPr>
              <a:t>learning patterns</a:t>
            </a:r>
            <a:r>
              <a:rPr lang="en-US" sz="1488" dirty="0"/>
              <a:t>.</a:t>
            </a:r>
          </a:p>
          <a:p>
            <a:r>
              <a:rPr lang="en-US" sz="1488" dirty="0"/>
              <a:t>Deep learning algorithms attempt to learn (multiple levels of) representation by using a </a:t>
            </a:r>
            <a:r>
              <a:rPr lang="en-US" sz="1488" b="1" dirty="0">
                <a:solidFill>
                  <a:srgbClr val="E68230"/>
                </a:solidFill>
              </a:rPr>
              <a:t>hierarchy of multiple layers</a:t>
            </a:r>
          </a:p>
          <a:p>
            <a:r>
              <a:rPr lang="en-US" sz="1488" dirty="0"/>
              <a:t>If you provide the system </a:t>
            </a:r>
            <a:r>
              <a:rPr lang="en-US" sz="1488" b="1" dirty="0">
                <a:solidFill>
                  <a:srgbClr val="E68230"/>
                </a:solidFill>
              </a:rPr>
              <a:t>tons of information</a:t>
            </a:r>
            <a:r>
              <a:rPr lang="en-US" sz="1488" dirty="0"/>
              <a:t>, it begins to understand it and respond in useful ways.</a:t>
            </a:r>
          </a:p>
        </p:txBody>
      </p:sp>
      <p:sp>
        <p:nvSpPr>
          <p:cNvPr id="12"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What is Deep Learning </a:t>
            </a:r>
            <a:r>
              <a:rPr lang="en-US" sz="3308" dirty="0"/>
              <a:t>(DL) </a:t>
            </a:r>
            <a:r>
              <a:rPr lang="en-US" sz="3969"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118" y="2504609"/>
            <a:ext cx="5697770" cy="2778999"/>
          </a:xfrm>
          <a:prstGeom prst="rect">
            <a:avLst/>
          </a:prstGeom>
        </p:spPr>
      </p:pic>
      <p:sp>
        <p:nvSpPr>
          <p:cNvPr id="2" name="Ορθογώνιο 1"/>
          <p:cNvSpPr/>
          <p:nvPr/>
        </p:nvSpPr>
        <p:spPr>
          <a:xfrm>
            <a:off x="2479571" y="5283608"/>
            <a:ext cx="5270652" cy="206851"/>
          </a:xfrm>
          <a:prstGeom prst="rect">
            <a:avLst/>
          </a:prstGeom>
        </p:spPr>
        <p:txBody>
          <a:bodyPr wrap="square">
            <a:spAutoFit/>
          </a:bodyPr>
          <a:lstStyle/>
          <a:p>
            <a:r>
              <a:rPr lang="en-US" sz="744" i="1" dirty="0"/>
              <a:t>https://</a:t>
            </a:r>
            <a:r>
              <a:rPr lang="en-US" sz="744" i="1" dirty="0" err="1"/>
              <a:t>www.xenonstack.com</a:t>
            </a:r>
            <a:r>
              <a:rPr lang="en-US" sz="744" i="1" dirty="0"/>
              <a:t>/blog/static/public/uploads/media/machine-learning-vs-deep-</a:t>
            </a:r>
            <a:r>
              <a:rPr lang="en-US" sz="744" i="1" dirty="0" err="1"/>
              <a:t>learning.png</a:t>
            </a:r>
            <a:endParaRPr lang="en-US" sz="744" i="1" dirty="0"/>
          </a:p>
        </p:txBody>
      </p:sp>
    </p:spTree>
    <p:extLst>
      <p:ext uri="{BB962C8B-B14F-4D97-AF65-F5344CB8AC3E}">
        <p14:creationId xmlns:p14="http://schemas.microsoft.com/office/powerpoint/2010/main" val="92829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31399" y="2991737"/>
            <a:ext cx="3650071" cy="2479294"/>
          </a:xfrm>
          <a:prstGeom prst="rect">
            <a:avLst/>
          </a:prstGeom>
        </p:spPr>
      </p:pic>
      <p:sp>
        <p:nvSpPr>
          <p:cNvPr id="5" name="Rectangle 4"/>
          <p:cNvSpPr/>
          <p:nvPr/>
        </p:nvSpPr>
        <p:spPr>
          <a:xfrm>
            <a:off x="1534560" y="1017867"/>
            <a:ext cx="6993678" cy="2153090"/>
          </a:xfrm>
          <a:prstGeom prst="rect">
            <a:avLst/>
          </a:prstGeom>
        </p:spPr>
        <p:txBody>
          <a:bodyPr wrap="square">
            <a:spAutoFit/>
          </a:bodyPr>
          <a:lstStyle/>
          <a:p>
            <a:pPr marL="236277" indent="-236277">
              <a:buFont typeface="Courier New"/>
              <a:buChar char="o"/>
            </a:pPr>
            <a:r>
              <a:rPr lang="en-US" sz="1488" dirty="0"/>
              <a:t>Manually designed features are often </a:t>
            </a:r>
            <a:r>
              <a:rPr lang="en-US" sz="1488" b="1" dirty="0">
                <a:solidFill>
                  <a:srgbClr val="E68230"/>
                </a:solidFill>
              </a:rPr>
              <a:t>over-specified</a:t>
            </a:r>
            <a:r>
              <a:rPr lang="en-US" sz="1488" dirty="0"/>
              <a:t>, </a:t>
            </a:r>
            <a:r>
              <a:rPr lang="en-US" sz="1488" b="1" dirty="0">
                <a:solidFill>
                  <a:srgbClr val="E68230"/>
                </a:solidFill>
              </a:rPr>
              <a:t>incomplete</a:t>
            </a:r>
            <a:r>
              <a:rPr lang="en-US" sz="1488" dirty="0">
                <a:solidFill>
                  <a:srgbClr val="E68230"/>
                </a:solidFill>
              </a:rPr>
              <a:t> </a:t>
            </a:r>
            <a:r>
              <a:rPr lang="en-US" sz="1488" dirty="0"/>
              <a:t>and take a </a:t>
            </a:r>
            <a:r>
              <a:rPr lang="en-US" sz="1488" b="1" dirty="0">
                <a:solidFill>
                  <a:srgbClr val="E68230"/>
                </a:solidFill>
              </a:rPr>
              <a:t>long time to design </a:t>
            </a:r>
            <a:r>
              <a:rPr lang="en-US" sz="1488" dirty="0"/>
              <a:t>and validate</a:t>
            </a:r>
          </a:p>
          <a:p>
            <a:pPr marL="236277" indent="-236277">
              <a:buFont typeface="Courier New"/>
              <a:buChar char="o"/>
            </a:pPr>
            <a:r>
              <a:rPr lang="en-US" sz="1488" dirty="0"/>
              <a:t>Learned Features are </a:t>
            </a:r>
            <a:r>
              <a:rPr lang="en-US" sz="1488" b="1" dirty="0">
                <a:solidFill>
                  <a:srgbClr val="E68230"/>
                </a:solidFill>
              </a:rPr>
              <a:t>easy to adapt</a:t>
            </a:r>
            <a:r>
              <a:rPr lang="en-US" sz="1488" dirty="0"/>
              <a:t>, </a:t>
            </a:r>
            <a:r>
              <a:rPr lang="en-US" sz="1488" b="1" dirty="0">
                <a:solidFill>
                  <a:srgbClr val="E68230"/>
                </a:solidFill>
              </a:rPr>
              <a:t>fast</a:t>
            </a:r>
            <a:r>
              <a:rPr lang="en-US" sz="1488" dirty="0"/>
              <a:t> to learn</a:t>
            </a:r>
          </a:p>
          <a:p>
            <a:pPr marL="236277" indent="-236277">
              <a:buFont typeface="Courier New"/>
              <a:buChar char="o"/>
            </a:pPr>
            <a:r>
              <a:rPr lang="en-US" sz="1488" dirty="0"/>
              <a:t>Deep learning provides a very </a:t>
            </a:r>
            <a:r>
              <a:rPr lang="en-US" sz="1488" b="1" dirty="0">
                <a:solidFill>
                  <a:srgbClr val="E68230"/>
                </a:solidFill>
              </a:rPr>
              <a:t>flexible</a:t>
            </a:r>
            <a:r>
              <a:rPr lang="en-US" sz="1488" dirty="0"/>
              <a:t>, (almost?) </a:t>
            </a:r>
            <a:r>
              <a:rPr lang="en-US" sz="1488" b="1" dirty="0">
                <a:solidFill>
                  <a:srgbClr val="E68230"/>
                </a:solidFill>
              </a:rPr>
              <a:t>universal</a:t>
            </a:r>
            <a:r>
              <a:rPr lang="en-US" sz="1488" dirty="0"/>
              <a:t>, learnable framework for representing world, visual and linguistic information.</a:t>
            </a:r>
          </a:p>
          <a:p>
            <a:pPr marL="236277" indent="-236277">
              <a:buFont typeface="Courier New"/>
              <a:buChar char="o"/>
            </a:pPr>
            <a:r>
              <a:rPr lang="en-US" sz="1488" dirty="0"/>
              <a:t>Can learn both unsupervised and supervised</a:t>
            </a:r>
          </a:p>
          <a:p>
            <a:pPr marL="236277" indent="-236277">
              <a:buFont typeface="Courier New"/>
              <a:buChar char="o"/>
            </a:pPr>
            <a:r>
              <a:rPr lang="en-US" sz="1488" dirty="0"/>
              <a:t>Effective </a:t>
            </a:r>
            <a:r>
              <a:rPr lang="en-US" sz="1488" b="1" dirty="0">
                <a:solidFill>
                  <a:srgbClr val="E68230"/>
                </a:solidFill>
              </a:rPr>
              <a:t>end-to-end </a:t>
            </a:r>
            <a:r>
              <a:rPr lang="en-US" sz="1488" dirty="0"/>
              <a:t>joint system learning</a:t>
            </a:r>
          </a:p>
          <a:p>
            <a:pPr marL="236277" indent="-236277">
              <a:buFont typeface="Courier New"/>
              <a:buChar char="o"/>
            </a:pPr>
            <a:r>
              <a:rPr lang="en-US" sz="1488" dirty="0"/>
              <a:t>Utilize large amounts of training data</a:t>
            </a:r>
          </a:p>
          <a:p>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Why is DL useful? </a:t>
            </a:r>
          </a:p>
        </p:txBody>
      </p:sp>
      <p:sp>
        <p:nvSpPr>
          <p:cNvPr id="8" name="Rectangle 7"/>
          <p:cNvSpPr/>
          <p:nvPr/>
        </p:nvSpPr>
        <p:spPr>
          <a:xfrm>
            <a:off x="1629069" y="3640109"/>
            <a:ext cx="3402330" cy="779252"/>
          </a:xfrm>
          <a:prstGeom prst="rect">
            <a:avLst/>
          </a:prstGeom>
        </p:spPr>
        <p:txBody>
          <a:bodyPr wrap="square">
            <a:spAutoFit/>
          </a:bodyPr>
          <a:lstStyle/>
          <a:p>
            <a:r>
              <a:rPr lang="en-US" sz="1488" dirty="0"/>
              <a:t>In ~2010 DL started outperforming other ML techniques </a:t>
            </a:r>
          </a:p>
          <a:p>
            <a:r>
              <a:rPr lang="en-US" sz="1488"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8597" y="861084"/>
            <a:ext cx="4248183" cy="2960170"/>
          </a:xfrm>
          <a:prstGeom prst="rect">
            <a:avLst/>
          </a:prstGeom>
        </p:spPr>
      </p:pic>
      <p:pic>
        <p:nvPicPr>
          <p:cNvPr id="4" name="Picture 3"/>
          <p:cNvPicPr>
            <a:picLocks noChangeAspect="1"/>
          </p:cNvPicPr>
          <p:nvPr/>
        </p:nvPicPr>
        <p:blipFill>
          <a:blip r:embed="rId3"/>
          <a:stretch>
            <a:fillRect/>
          </a:stretch>
        </p:blipFill>
        <p:spPr>
          <a:xfrm>
            <a:off x="3983439" y="1155112"/>
            <a:ext cx="4660311" cy="2845776"/>
          </a:xfrm>
          <a:prstGeom prst="rect">
            <a:avLst/>
          </a:prstGeom>
        </p:spPr>
      </p:pic>
      <p:sp>
        <p:nvSpPr>
          <p:cNvPr id="6" name="Rectangle 5"/>
          <p:cNvSpPr/>
          <p:nvPr/>
        </p:nvSpPr>
        <p:spPr>
          <a:xfrm>
            <a:off x="1448597" y="4000888"/>
            <a:ext cx="4622403" cy="1466171"/>
          </a:xfrm>
          <a:prstGeom prst="rect">
            <a:avLst/>
          </a:prstGeom>
        </p:spPr>
        <p:txBody>
          <a:bodyPr wrap="square">
            <a:spAutoFit/>
          </a:bodyPr>
          <a:lstStyle/>
          <a:p>
            <a:r>
              <a:rPr lang="en-US" sz="1488" dirty="0"/>
              <a:t>Several big improvements in recent years in NLP </a:t>
            </a:r>
          </a:p>
          <a:p>
            <a:pPr marL="236277" indent="-236277">
              <a:buFont typeface="Wingdings" charset="2"/>
              <a:buChar char="ü"/>
            </a:pPr>
            <a:r>
              <a:rPr lang="en-US" sz="1488" dirty="0"/>
              <a:t>Machine Translation</a:t>
            </a:r>
          </a:p>
          <a:p>
            <a:pPr marL="236277" indent="-236277">
              <a:buFont typeface="Wingdings" charset="2"/>
              <a:buChar char="ü"/>
            </a:pPr>
            <a:r>
              <a:rPr lang="en-US" sz="1488" dirty="0"/>
              <a:t>Sentiment Analysis</a:t>
            </a:r>
          </a:p>
          <a:p>
            <a:pPr marL="236277" indent="-236277">
              <a:buFont typeface="Wingdings" charset="2"/>
              <a:buChar char="ü"/>
            </a:pPr>
            <a:r>
              <a:rPr lang="en-US" sz="1488" dirty="0"/>
              <a:t>Dialogue Agents</a:t>
            </a:r>
          </a:p>
          <a:p>
            <a:pPr marL="236277" indent="-236277">
              <a:buFont typeface="Wingdings" charset="2"/>
              <a:buChar char="ü"/>
            </a:pPr>
            <a:r>
              <a:rPr lang="en-US" sz="1488" dirty="0"/>
              <a:t>Question Answering</a:t>
            </a:r>
          </a:p>
          <a:p>
            <a:pPr marL="236277" indent="-236277">
              <a:buFont typeface="Wingdings" charset="2"/>
              <a:buChar char="ü"/>
            </a:pPr>
            <a:r>
              <a:rPr lang="en-US" sz="1488" dirty="0"/>
              <a:t>Text Classification     </a:t>
            </a:r>
            <a:r>
              <a:rPr lang="mr-IN" sz="1488" dirty="0"/>
              <a:t>…</a:t>
            </a:r>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State of the art in </a:t>
            </a:r>
            <a:r>
              <a:rPr lang="mr-IN" sz="3969" dirty="0"/>
              <a:t>…</a:t>
            </a:r>
            <a:endParaRPr lang="en-US" sz="3969" dirty="0"/>
          </a:p>
        </p:txBody>
      </p:sp>
      <p:sp>
        <p:nvSpPr>
          <p:cNvPr id="8" name="Rectangle 7"/>
          <p:cNvSpPr/>
          <p:nvPr/>
        </p:nvSpPr>
        <p:spPr>
          <a:xfrm>
            <a:off x="4443342" y="4481236"/>
            <a:ext cx="4200407" cy="779252"/>
          </a:xfrm>
          <a:prstGeom prst="rect">
            <a:avLst/>
          </a:prstGeom>
        </p:spPr>
        <p:txBody>
          <a:bodyPr wrap="square">
            <a:spAutoFit/>
          </a:bodyPr>
          <a:lstStyle/>
          <a:p>
            <a:r>
              <a:rPr lang="en-US" sz="1488" dirty="0"/>
              <a:t>Leverage different levels of representation</a:t>
            </a:r>
          </a:p>
          <a:p>
            <a:pPr marL="236277" indent="-236277">
              <a:buFont typeface="Courier New"/>
              <a:buChar char="o"/>
            </a:pPr>
            <a:r>
              <a:rPr lang="en-US" sz="1488" dirty="0"/>
              <a:t>words &amp; characters</a:t>
            </a:r>
          </a:p>
          <a:p>
            <a:pPr marL="236277" indent="-236277">
              <a:buFont typeface="Courier New"/>
              <a:buChar char="o"/>
            </a:pPr>
            <a:r>
              <a:rPr lang="en-US" sz="1488"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Neural Network Intro</a:t>
            </a:r>
          </a:p>
        </p:txBody>
      </p:sp>
      <p:sp>
        <p:nvSpPr>
          <p:cNvPr id="12" name="Στρογγυλεμένο ορθογώνιο 11"/>
          <p:cNvSpPr/>
          <p:nvPr/>
        </p:nvSpPr>
        <p:spPr>
          <a:xfrm>
            <a:off x="2622465" y="1134110"/>
            <a:ext cx="935641" cy="35062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sz="1488"/>
          </a:p>
        </p:txBody>
      </p:sp>
      <p:sp>
        <p:nvSpPr>
          <p:cNvPr id="13" name="Στρογγυλεμένο ορθογώνιο 12"/>
          <p:cNvSpPr/>
          <p:nvPr/>
        </p:nvSpPr>
        <p:spPr>
          <a:xfrm>
            <a:off x="3973947" y="2069750"/>
            <a:ext cx="717718" cy="1607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sz="1488"/>
          </a:p>
        </p:txBody>
      </p:sp>
      <p:sp>
        <p:nvSpPr>
          <p:cNvPr id="17" name="Στρογγυλεμένο ορθογώνιο 16"/>
          <p:cNvSpPr/>
          <p:nvPr/>
        </p:nvSpPr>
        <p:spPr>
          <a:xfrm>
            <a:off x="1488356" y="1597703"/>
            <a:ext cx="717718" cy="2551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sz="1488"/>
          </a:p>
        </p:txBody>
      </p:sp>
      <p:sp>
        <p:nvSpPr>
          <p:cNvPr id="7" name="TextBox 6"/>
          <p:cNvSpPr txBox="1"/>
          <p:nvPr/>
        </p:nvSpPr>
        <p:spPr>
          <a:xfrm>
            <a:off x="2529685" y="5145913"/>
            <a:ext cx="1121202" cy="346890"/>
          </a:xfrm>
          <a:prstGeom prst="rect">
            <a:avLst/>
          </a:prstGeom>
          <a:noFill/>
        </p:spPr>
        <p:txBody>
          <a:bodyPr wrap="square" rtlCol="0">
            <a:spAutoFit/>
          </a:bodyPr>
          <a:lstStyle/>
          <a:p>
            <a:pPr algn="ctr"/>
            <a:r>
              <a:rPr lang="en-US" sz="1654" dirty="0">
                <a:solidFill>
                  <a:srgbClr val="6B9BC7"/>
                </a:solidFill>
                <a:hlinkClick r:id="rId3"/>
              </a:rPr>
              <a:t>Demo</a:t>
            </a:r>
            <a:endParaRPr lang="en-US" sz="1654"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073" y="976595"/>
            <a:ext cx="3150306" cy="3790868"/>
          </a:xfrm>
          <a:prstGeom prst="rect">
            <a:avLst/>
          </a:prstGeom>
        </p:spPr>
      </p:pic>
      <p:sp>
        <p:nvSpPr>
          <p:cNvPr id="9" name="TextBox 8"/>
          <p:cNvSpPr txBox="1"/>
          <p:nvPr/>
        </p:nvSpPr>
        <p:spPr>
          <a:xfrm>
            <a:off x="5755306" y="3216626"/>
            <a:ext cx="1552092" cy="321306"/>
          </a:xfrm>
          <a:prstGeom prst="rect">
            <a:avLst/>
          </a:prstGeom>
          <a:noFill/>
        </p:spPr>
        <p:txBody>
          <a:bodyPr wrap="none" rtlCol="0">
            <a:spAutoFit/>
          </a:bodyPr>
          <a:lstStyle/>
          <a:p>
            <a:r>
              <a:rPr lang="en-US" sz="1488"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581002" y="1597702"/>
                <a:ext cx="2548597"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4"/>
                          </a:solidFill>
                          <a:latin typeface="Cambria Math" charset="0"/>
                        </a:rPr>
                        <m:t>𝒉</m:t>
                      </m:r>
                      <m:r>
                        <a:rPr lang="en-US" sz="1984" b="1" i="1">
                          <a:solidFill>
                            <a:schemeClr val="accent4"/>
                          </a:solidFill>
                          <a:latin typeface="Cambria Math" charset="0"/>
                        </a:rPr>
                        <m:t>=  </m:t>
                      </m:r>
                      <m:r>
                        <a:rPr lang="el-GR" sz="1984" b="1" i="1">
                          <a:solidFill>
                            <a:schemeClr val="accent4"/>
                          </a:solidFill>
                          <a:latin typeface="Cambria Math" charset="0"/>
                        </a:rPr>
                        <m:t>𝝈</m:t>
                      </m:r>
                      <m:r>
                        <a:rPr lang="el-GR"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a:solidFill>
                                <a:schemeClr val="accent4"/>
                              </a:solidFill>
                              <a:latin typeface="Cambria Math" charset="0"/>
                            </a:rPr>
                            <m:t>𝐖</m:t>
                          </m:r>
                        </m:e>
                        <m:sub>
                          <m:r>
                            <a:rPr lang="en-US" sz="1984" b="1" i="1">
                              <a:solidFill>
                                <a:schemeClr val="accent4"/>
                              </a:solidFill>
                              <a:latin typeface="Cambria Math" charset="0"/>
                            </a:rPr>
                            <m:t>𝟏</m:t>
                          </m:r>
                        </m:sub>
                      </m:sSub>
                      <m:r>
                        <a:rPr lang="en-US" sz="1984" b="1" i="1">
                          <a:solidFill>
                            <a:schemeClr val="accent4"/>
                          </a:solidFill>
                          <a:latin typeface="Cambria Math" charset="0"/>
                        </a:rPr>
                        <m:t>𝒙</m:t>
                      </m:r>
                      <m:r>
                        <a:rPr lang="en-US"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i="1">
                              <a:solidFill>
                                <a:schemeClr val="accent4"/>
                              </a:solidFill>
                              <a:latin typeface="Cambria Math" charset="0"/>
                            </a:rPr>
                            <m:t>𝒃</m:t>
                          </m:r>
                        </m:e>
                        <m:sub>
                          <m:r>
                            <a:rPr lang="en-US" sz="1984" b="1" i="1">
                              <a:solidFill>
                                <a:schemeClr val="accent4"/>
                              </a:solidFill>
                              <a:latin typeface="Cambria Math" charset="0"/>
                            </a:rPr>
                            <m:t>𝟏</m:t>
                          </m:r>
                        </m:sub>
                      </m:sSub>
                      <m:r>
                        <a:rPr lang="en-US" sz="1984" b="1" i="1">
                          <a:solidFill>
                            <a:schemeClr val="accent4"/>
                          </a:solidFill>
                          <a:latin typeface="Cambria Math" charset="0"/>
                        </a:rPr>
                        <m:t>)</m:t>
                      </m:r>
                    </m:oMath>
                  </m:oMathPara>
                </a14:m>
                <a:endParaRPr lang="el-GR" sz="1984"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81002" y="1597702"/>
                <a:ext cx="2548597" cy="305340"/>
              </a:xfrm>
              <a:prstGeom prst="rect">
                <a:avLst/>
              </a:prstGeom>
              <a:blipFill>
                <a:blip r:embed="rId5"/>
                <a:stretch>
                  <a:fillRect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792300" y="2082368"/>
                <a:ext cx="2024593" cy="305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3"/>
                          </a:solidFill>
                          <a:latin typeface="Cambria Math" charset="0"/>
                        </a:rPr>
                        <m:t>𝒚</m:t>
                      </m:r>
                      <m:r>
                        <a:rPr lang="en-US" sz="1984" b="1" i="1">
                          <a:solidFill>
                            <a:schemeClr val="accent3"/>
                          </a:solidFill>
                          <a:latin typeface="Cambria Math" charset="0"/>
                        </a:rPr>
                        <m:t>=</m:t>
                      </m:r>
                      <m:r>
                        <a:rPr lang="el-GR" sz="1984" b="1" i="1">
                          <a:solidFill>
                            <a:schemeClr val="accent3"/>
                          </a:solidFill>
                          <a:latin typeface="Cambria Math" charset="0"/>
                        </a:rPr>
                        <m:t>𝝈</m:t>
                      </m:r>
                      <m:r>
                        <a:rPr lang="el-GR"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𝑾</m:t>
                          </m:r>
                        </m:e>
                        <m:sub>
                          <m:r>
                            <a:rPr lang="en-US" sz="1984" b="1" i="1">
                              <a:solidFill>
                                <a:schemeClr val="accent3"/>
                              </a:solidFill>
                              <a:latin typeface="Cambria Math" charset="0"/>
                            </a:rPr>
                            <m:t>𝟐</m:t>
                          </m:r>
                        </m:sub>
                      </m:sSub>
                      <m:r>
                        <a:rPr lang="en-US" sz="1984" b="1" i="1">
                          <a:solidFill>
                            <a:schemeClr val="accent3"/>
                          </a:solidFill>
                          <a:latin typeface="Cambria Math" charset="0"/>
                        </a:rPr>
                        <m:t>𝒉</m:t>
                      </m:r>
                      <m:r>
                        <a:rPr lang="en-US"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𝒃</m:t>
                          </m:r>
                        </m:e>
                        <m:sub>
                          <m:r>
                            <a:rPr lang="en-US" sz="1984" b="1" i="1">
                              <a:solidFill>
                                <a:schemeClr val="accent3"/>
                              </a:solidFill>
                              <a:latin typeface="Cambria Math" charset="0"/>
                            </a:rPr>
                            <m:t>𝟐</m:t>
                          </m:r>
                        </m:sub>
                      </m:sSub>
                      <m:r>
                        <a:rPr lang="en-US" sz="1984" b="1" i="1">
                          <a:solidFill>
                            <a:schemeClr val="accent3"/>
                          </a:solidFill>
                          <a:latin typeface="Cambria Math" charset="0"/>
                        </a:rPr>
                        <m:t>)</m:t>
                      </m:r>
                    </m:oMath>
                  </m:oMathPara>
                </a14:m>
                <a:endParaRPr lang="el-GR" sz="1984"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792300" y="2082368"/>
                <a:ext cx="2024593" cy="305340"/>
              </a:xfrm>
              <a:prstGeom prst="rect">
                <a:avLst/>
              </a:prstGeom>
              <a:blipFill>
                <a:blip r:embed="rId6"/>
                <a:stretch>
                  <a:fillRect l="-2711" r="-4217"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27123" y="4637225"/>
                <a:ext cx="367408" cy="3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4"/>
                          </a:solidFill>
                          <a:latin typeface="Cambria Math" charset="0"/>
                        </a:rPr>
                        <m:t>𝒉</m:t>
                      </m:r>
                    </m:oMath>
                  </m:oMathPara>
                </a14:m>
                <a:endParaRPr lang="el-GR" sz="1654"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927123" y="4637225"/>
                <a:ext cx="367408" cy="3468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163016" y="3640090"/>
                <a:ext cx="35939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3"/>
                          </a:solidFill>
                          <a:latin typeface="Cambria Math" charset="0"/>
                        </a:rPr>
                        <m:t>𝒚</m:t>
                      </m:r>
                    </m:oMath>
                  </m:oMathPara>
                </a14:m>
                <a:endParaRPr lang="el-GR" sz="1654"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163016" y="3640090"/>
                <a:ext cx="359394" cy="346890"/>
              </a:xfrm>
              <a:prstGeom prst="rect">
                <a:avLst/>
              </a:prstGeom>
              <a:blipFill>
                <a:blip r:embed="rId8"/>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1680075" y="4139338"/>
                <a:ext cx="35458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rgbClr val="FF0000"/>
                          </a:solidFill>
                          <a:latin typeface="Cambria Math" charset="0"/>
                        </a:rPr>
                        <m:t>𝒙</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1680075" y="4139338"/>
                <a:ext cx="354584" cy="346890"/>
              </a:xfrm>
              <a:prstGeom prst="rect">
                <a:avLst/>
              </a:prstGeom>
              <a:blipFill>
                <a:blip r:embed="rId9"/>
                <a:stretch>
                  <a:fillRect/>
                </a:stretch>
              </a:blipFill>
            </p:spPr>
            <p:txBody>
              <a:bodyPr/>
              <a:lstStyle/>
              <a:p>
                <a:r>
                  <a:rPr lang="en-US">
                    <a:noFill/>
                  </a:rPr>
                  <a:t> </a:t>
                </a:r>
              </a:p>
            </p:txBody>
          </p:sp>
        </mc:Fallback>
      </mc:AlternateContent>
      <p:grpSp>
        <p:nvGrpSpPr>
          <p:cNvPr id="11" name="Ομάδα 10"/>
          <p:cNvGrpSpPr/>
          <p:nvPr/>
        </p:nvGrpSpPr>
        <p:grpSpPr>
          <a:xfrm>
            <a:off x="4771825" y="4029637"/>
            <a:ext cx="3780367" cy="1008225"/>
            <a:chOff x="4245370" y="4873466"/>
            <a:chExt cx="4572000" cy="1219354"/>
          </a:xfrm>
        </p:grpSpPr>
        <p:sp>
          <p:nvSpPr>
            <p:cNvPr id="5" name="Rectangle 4"/>
            <p:cNvSpPr/>
            <p:nvPr/>
          </p:nvSpPr>
          <p:spPr>
            <a:xfrm>
              <a:off x="4245370" y="4873466"/>
              <a:ext cx="4572000" cy="1219354"/>
            </a:xfrm>
            <a:prstGeom prst="rect">
              <a:avLst/>
            </a:prstGeom>
          </p:spPr>
          <p:txBody>
            <a:bodyPr>
              <a:spAutoFit/>
            </a:bodyPr>
            <a:lstStyle/>
            <a:p>
              <a:pPr algn="ctr"/>
              <a:r>
                <a:rPr lang="en-US" sz="1488" dirty="0"/>
                <a:t>4 + 2 = 6 neurons (not counting inputs)</a:t>
              </a:r>
            </a:p>
            <a:p>
              <a:pPr algn="ctr"/>
              <a:r>
                <a:rPr lang="en-US" sz="1488" dirty="0"/>
                <a:t>[3 x 4] + [4 x 2] = 20 weights </a:t>
              </a:r>
            </a:p>
            <a:p>
              <a:pPr algn="ctr"/>
              <a:r>
                <a:rPr lang="en-US" sz="1488" dirty="0"/>
                <a:t>4 + 2 = 6 biases</a:t>
              </a:r>
            </a:p>
            <a:p>
              <a:pPr algn="ctr"/>
              <a:r>
                <a:rPr lang="en-US" sz="1488" dirty="0">
                  <a:solidFill>
                    <a:schemeClr val="accent2"/>
                  </a:solidFill>
                </a:rPr>
                <a:t>26</a:t>
              </a:r>
              <a:r>
                <a:rPr lang="en-US" sz="1488" dirty="0"/>
                <a:t> </a:t>
              </a:r>
              <a:r>
                <a:rPr lang="en-US" sz="1488" dirty="0">
                  <a:solidFill>
                    <a:schemeClr val="accent2"/>
                  </a:solidFill>
                </a:rPr>
                <a:t>learnable </a:t>
              </a:r>
              <a:r>
                <a:rPr lang="en-US" sz="1488" b="1" dirty="0">
                  <a:solidFill>
                    <a:schemeClr val="accent2"/>
                  </a:solidFill>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855301" y="981419"/>
            <a:ext cx="813877" cy="321306"/>
          </a:xfrm>
          <a:prstGeom prst="rect">
            <a:avLst/>
          </a:prstGeom>
        </p:spPr>
        <p:txBody>
          <a:bodyPr wrap="none">
            <a:spAutoFit/>
          </a:bodyPr>
          <a:lstStyle/>
          <a:p>
            <a:r>
              <a:rPr lang="en-US" sz="1488"/>
              <a:t>Weights</a:t>
            </a:r>
            <a:endParaRPr lang="en-US" sz="1488" dirty="0"/>
          </a:p>
        </p:txBody>
      </p:sp>
      <p:sp>
        <p:nvSpPr>
          <p:cNvPr id="19" name="Ορθογώνιο 18"/>
          <p:cNvSpPr/>
          <p:nvPr/>
        </p:nvSpPr>
        <p:spPr>
          <a:xfrm>
            <a:off x="5091220" y="2632698"/>
            <a:ext cx="1733360" cy="321306"/>
          </a:xfrm>
          <a:prstGeom prst="rect">
            <a:avLst/>
          </a:prstGeom>
        </p:spPr>
        <p:txBody>
          <a:bodyPr wrap="none">
            <a:spAutoFit/>
          </a:bodyPr>
          <a:lstStyle/>
          <a:p>
            <a:r>
              <a:rPr lang="en-US" sz="1488" dirty="0"/>
              <a:t>Activation functions</a:t>
            </a:r>
          </a:p>
        </p:txBody>
      </p:sp>
      <p:cxnSp>
        <p:nvCxnSpPr>
          <p:cNvPr id="21" name="Ευθύγραμμο βέλος σύνδεσης 20"/>
          <p:cNvCxnSpPr>
            <a:stCxn id="18" idx="2"/>
            <a:endCxn id="2" idx="0"/>
          </p:cNvCxnSpPr>
          <p:nvPr/>
        </p:nvCxnSpPr>
        <p:spPr>
          <a:xfrm flipH="1">
            <a:off x="6855301" y="1302725"/>
            <a:ext cx="406939" cy="29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804597" y="1302725"/>
            <a:ext cx="457643" cy="779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957900" y="2361037"/>
            <a:ext cx="397678" cy="271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957900" y="1903086"/>
            <a:ext cx="520540" cy="729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Training</a:t>
            </a:r>
          </a:p>
        </p:txBody>
      </p:sp>
      <p:sp>
        <p:nvSpPr>
          <p:cNvPr id="3" name="Ορθογώνιο 2"/>
          <p:cNvSpPr/>
          <p:nvPr/>
        </p:nvSpPr>
        <p:spPr>
          <a:xfrm>
            <a:off x="1555562"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88" dirty="0"/>
              <a:t>Sample labeled data</a:t>
            </a:r>
          </a:p>
          <a:p>
            <a:pPr algn="ctr"/>
            <a:r>
              <a:rPr lang="en-US" sz="1488" dirty="0"/>
              <a:t>(</a:t>
            </a:r>
            <a:r>
              <a:rPr lang="en-US" sz="1654" b="1" dirty="0">
                <a:solidFill>
                  <a:schemeClr val="bg1"/>
                </a:solidFill>
              </a:rPr>
              <a:t>batch</a:t>
            </a:r>
            <a:r>
              <a:rPr lang="en-US" sz="1488" dirty="0"/>
              <a:t>)</a:t>
            </a:r>
            <a:endParaRPr lang="el-GR" sz="1488" dirty="0"/>
          </a:p>
        </p:txBody>
      </p:sp>
      <p:sp>
        <p:nvSpPr>
          <p:cNvPr id="7" name="Ορθογώνιο 6"/>
          <p:cNvSpPr/>
          <p:nvPr/>
        </p:nvSpPr>
        <p:spPr>
          <a:xfrm>
            <a:off x="3348381"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Forward</a:t>
            </a:r>
            <a:r>
              <a:rPr lang="en-US" sz="1654" dirty="0">
                <a:solidFill>
                  <a:schemeClr val="bg1"/>
                </a:solidFill>
              </a:rPr>
              <a:t> </a:t>
            </a:r>
            <a:r>
              <a:rPr lang="en-US" sz="1488" dirty="0"/>
              <a:t>it through the network, get predictions</a:t>
            </a:r>
            <a:endParaRPr lang="el-GR" sz="1488" dirty="0"/>
          </a:p>
        </p:txBody>
      </p:sp>
      <p:sp>
        <p:nvSpPr>
          <p:cNvPr id="8" name="Ορθογώνιο 7"/>
          <p:cNvSpPr/>
          <p:nvPr/>
        </p:nvSpPr>
        <p:spPr>
          <a:xfrm>
            <a:off x="5141200"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Back-propagate</a:t>
            </a:r>
            <a:r>
              <a:rPr lang="en-US" sz="1488" dirty="0"/>
              <a:t> the errors</a:t>
            </a:r>
            <a:endParaRPr lang="el-GR" sz="1488" dirty="0"/>
          </a:p>
        </p:txBody>
      </p:sp>
      <p:sp>
        <p:nvSpPr>
          <p:cNvPr id="9" name="Ορθογώνιο 8"/>
          <p:cNvSpPr/>
          <p:nvPr/>
        </p:nvSpPr>
        <p:spPr>
          <a:xfrm>
            <a:off x="6934019"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t>Update</a:t>
            </a:r>
            <a:r>
              <a:rPr lang="en-US" sz="1654" dirty="0"/>
              <a:t> </a:t>
            </a:r>
            <a:r>
              <a:rPr lang="en-US" sz="1488" dirty="0"/>
              <a:t>the network weights</a:t>
            </a:r>
            <a:endParaRPr lang="el-GR" sz="1488" dirty="0"/>
          </a:p>
        </p:txBody>
      </p:sp>
      <p:cxnSp>
        <p:nvCxnSpPr>
          <p:cNvPr id="11" name="Ευθύγραμμο βέλος σύνδεσης 10"/>
          <p:cNvCxnSpPr>
            <a:stCxn id="3" idx="3"/>
            <a:endCxn id="7" idx="1"/>
          </p:cNvCxnSpPr>
          <p:nvPr/>
        </p:nvCxnSpPr>
        <p:spPr>
          <a:xfrm>
            <a:off x="2968407"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761226"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554045" y="1540462"/>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7513" y="2385982"/>
            <a:ext cx="2318927" cy="1795299"/>
          </a:xfrm>
          <a:prstGeom prst="rect">
            <a:avLst/>
          </a:prstGeom>
        </p:spPr>
      </p:pic>
      <p:cxnSp>
        <p:nvCxnSpPr>
          <p:cNvPr id="15" name="Γωνιώδης σύνδεση 14"/>
          <p:cNvCxnSpPr>
            <a:stCxn id="9" idx="2"/>
            <a:endCxn id="3" idx="2"/>
          </p:cNvCxnSpPr>
          <p:nvPr/>
        </p:nvCxnSpPr>
        <p:spPr>
          <a:xfrm rot="5400000">
            <a:off x="4951213" y="-573648"/>
            <a:ext cx="10501" cy="537845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1555562" y="3598702"/>
            <a:ext cx="2116410" cy="1680203"/>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1555562" y="2789377"/>
                <a:ext cx="4861972" cy="779252"/>
              </a:xfrm>
              <a:prstGeom prst="rect">
                <a:avLst/>
              </a:prstGeom>
              <a:noFill/>
            </p:spPr>
            <p:txBody>
              <a:bodyPr wrap="square" rtlCol="0">
                <a:spAutoFit/>
              </a:bodyPr>
              <a:lstStyle/>
              <a:p>
                <a:r>
                  <a:rPr lang="en-US" sz="1488" dirty="0"/>
                  <a:t>Optimize (min. or max.) </a:t>
                </a:r>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a:p>
                <a:r>
                  <a:rPr lang="en-US" sz="1488" dirty="0"/>
                  <a:t>Generate </a:t>
                </a:r>
                <a:r>
                  <a:rPr lang="en-US" sz="1488" b="1" dirty="0">
                    <a:solidFill>
                      <a:schemeClr val="accent2"/>
                    </a:solidFill>
                  </a:rPr>
                  <a:t>error signal </a:t>
                </a:r>
                <a:r>
                  <a:rPr lang="en-US" sz="1488"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1555562" y="2789377"/>
                <a:ext cx="4861972" cy="779252"/>
              </a:xfrm>
              <a:prstGeom prst="rect">
                <a:avLst/>
              </a:prstGeom>
              <a:blipFill>
                <a:blip r:embed="rId5"/>
                <a:stretch>
                  <a:fillRect l="-501" t="-2362" b="-7874"/>
                </a:stretch>
              </a:blipFill>
            </p:spPr>
            <p:txBody>
              <a:bodyPr/>
              <a:lstStyle/>
              <a:p>
                <a:r>
                  <a:rPr lang="en-US">
                    <a:noFill/>
                  </a:rPr>
                  <a:t> </a:t>
                </a:r>
              </a:p>
            </p:txBody>
          </p:sp>
        </mc:Fallback>
      </mc:AlternateContent>
      <p:sp>
        <p:nvSpPr>
          <p:cNvPr id="23" name="TextBox 22"/>
          <p:cNvSpPr txBox="1"/>
          <p:nvPr/>
        </p:nvSpPr>
        <p:spPr>
          <a:xfrm>
            <a:off x="3896909" y="4149188"/>
            <a:ext cx="4714280" cy="1237198"/>
          </a:xfrm>
          <a:prstGeom prst="rect">
            <a:avLst/>
          </a:prstGeom>
          <a:noFill/>
        </p:spPr>
        <p:txBody>
          <a:bodyPr wrap="square" rtlCol="0">
            <a:spAutoFit/>
          </a:bodyPr>
          <a:lstStyle/>
          <a:p>
            <a:r>
              <a:rPr lang="en-US" sz="1488" dirty="0"/>
              <a:t>Use error signal to change the </a:t>
            </a:r>
            <a:r>
              <a:rPr lang="en-US" sz="1488" b="1" dirty="0">
                <a:solidFill>
                  <a:schemeClr val="accent2"/>
                </a:solidFill>
              </a:rPr>
              <a:t>weights</a:t>
            </a:r>
            <a:r>
              <a:rPr lang="en-US" sz="1488" dirty="0"/>
              <a:t> and get more accurate predictions </a:t>
            </a:r>
          </a:p>
          <a:p>
            <a:r>
              <a:rPr lang="en-US" sz="1488" dirty="0"/>
              <a:t>Subtracting a fraction of the </a:t>
            </a:r>
            <a:r>
              <a:rPr lang="en-US" sz="1488" b="1" dirty="0">
                <a:solidFill>
                  <a:schemeClr val="accent2"/>
                </a:solidFill>
              </a:rPr>
              <a:t>gradient</a:t>
            </a:r>
            <a:r>
              <a:rPr lang="en-US" sz="1488" dirty="0"/>
              <a:t> moves you towards the </a:t>
            </a:r>
            <a:r>
              <a:rPr lang="en-US" sz="1488" b="1" dirty="0">
                <a:solidFill>
                  <a:schemeClr val="accent2"/>
                </a:solidFill>
              </a:rPr>
              <a:t>(local) minimum of the cost function</a:t>
            </a:r>
            <a:endParaRPr lang="el-GR" sz="1488" b="1" dirty="0">
              <a:solidFill>
                <a:schemeClr val="accent2"/>
              </a:solidFill>
            </a:endParaRPr>
          </a:p>
          <a:p>
            <a:endParaRPr lang="el-GR" sz="1488" dirty="0"/>
          </a:p>
        </p:txBody>
      </p:sp>
      <p:sp>
        <p:nvSpPr>
          <p:cNvPr id="5" name="Ορθογώνιο 4"/>
          <p:cNvSpPr/>
          <p:nvPr/>
        </p:nvSpPr>
        <p:spPr>
          <a:xfrm>
            <a:off x="2739826" y="5278906"/>
            <a:ext cx="5801766" cy="206851"/>
          </a:xfrm>
          <a:prstGeom prst="rect">
            <a:avLst/>
          </a:prstGeom>
        </p:spPr>
        <p:txBody>
          <a:bodyPr wrap="square">
            <a:spAutoFit/>
          </a:bodyPr>
          <a:lstStyle/>
          <a:p>
            <a:pPr algn="r"/>
            <a:r>
              <a:rPr lang="el-GR" sz="744" i="1" dirty="0" err="1"/>
              <a:t>https</a:t>
            </a:r>
            <a:r>
              <a:rPr lang="el-GR" sz="744" i="1" dirty="0"/>
              <a:t>://</a:t>
            </a:r>
            <a:r>
              <a:rPr lang="el-GR" sz="744" i="1" dirty="0" err="1"/>
              <a:t>medium.com</a:t>
            </a:r>
            <a:r>
              <a:rPr lang="el-GR" sz="744" i="1" dirty="0"/>
              <a:t>/@</a:t>
            </a:r>
            <a:r>
              <a:rPr lang="el-GR" sz="744" i="1" dirty="0" err="1"/>
              <a:t>ramrajchandradevan</a:t>
            </a:r>
            <a:r>
              <a:rPr lang="el-GR" sz="744"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99537" y="3262093"/>
            <a:ext cx="1169166" cy="321306"/>
          </a:xfrm>
          <a:prstGeom prst="rect">
            <a:avLst/>
          </a:prstGeom>
          <a:noFill/>
        </p:spPr>
        <p:txBody>
          <a:bodyPr wrap="none" rtlCol="0">
            <a:spAutoFit/>
          </a:bodyPr>
          <a:lstStyle/>
          <a:p>
            <a:r>
              <a:rPr lang="en-US" sz="1488" dirty="0"/>
              <a:t>learning rate</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1603580" y="1149008"/>
                <a:ext cx="2414507" cy="321306"/>
              </a:xfrm>
              <a:prstGeom prst="rect">
                <a:avLst/>
              </a:prstGeom>
              <a:noFill/>
            </p:spPr>
            <p:txBody>
              <a:bodyPr wrap="none" rtlCol="0">
                <a:spAutoFit/>
              </a:bodyPr>
              <a:lstStyle/>
              <a:p>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603580" y="1149008"/>
                <a:ext cx="2414507" cy="321306"/>
              </a:xfrm>
              <a:prstGeom prst="rect">
                <a:avLst/>
              </a:prstGeom>
              <a:blipFill>
                <a:blip r:embed="rId3"/>
                <a:stretch>
                  <a:fillRect l="-1010" t="-3774"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676542" y="1716579"/>
                <a:ext cx="2499659" cy="620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r>
                        <a:rPr lang="en-US" sz="1488" i="1">
                          <a:latin typeface="Cambria Math" charset="0"/>
                        </a:rPr>
                        <m:t> −</m:t>
                      </m:r>
                      <m:r>
                        <a:rPr lang="en-US" sz="1488" i="1">
                          <a:latin typeface="Cambria Math" charset="0"/>
                        </a:rPr>
                        <m:t>𝛼</m:t>
                      </m:r>
                      <m:f>
                        <m:fPr>
                          <m:ctrlPr>
                            <a:rPr lang="mr-IN" sz="1488" i="1">
                              <a:latin typeface="Cambria Math" panose="02040503050406030204" pitchFamily="18" charset="0"/>
                            </a:rPr>
                          </m:ctrlPr>
                        </m:fPr>
                        <m:num>
                          <m:r>
                            <a:rPr lang="mr-IN" sz="1488" i="1">
                              <a:latin typeface="Cambria Math" charset="0"/>
                            </a:rPr>
                            <m:t>ⅆ</m:t>
                          </m:r>
                        </m:num>
                        <m:den>
                          <m:r>
                            <a:rPr lang="mr-IN" sz="1488" i="1">
                              <a:latin typeface="Cambria Math" charset="0"/>
                            </a:rPr>
                            <m:t>ⅆ</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den>
                      </m:f>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2" name="TextBox 1"/>
              <p:cNvSpPr txBox="1">
                <a:spLocks noRot="1" noChangeAspect="1" noMove="1" noResize="1" noEditPoints="1" noAdjustHandles="1" noChangeArrowheads="1" noChangeShapeType="1" noTextEdit="1"/>
              </p:cNvSpPr>
              <p:nvPr/>
            </p:nvSpPr>
            <p:spPr>
              <a:xfrm>
                <a:off x="1676542" y="1716579"/>
                <a:ext cx="2499659" cy="620170"/>
              </a:xfrm>
              <a:prstGeom prst="rect">
                <a:avLst/>
              </a:prstGeom>
              <a:blipFill>
                <a:blip r:embed="rId4"/>
                <a:stretch>
                  <a:fillRect b="-1980"/>
                </a:stretch>
              </a:blipFill>
            </p:spPr>
            <p:txBody>
              <a:bodyPr/>
              <a:lstStyle/>
              <a:p>
                <a:r>
                  <a:rPr lang="en-US">
                    <a:noFill/>
                  </a:rPr>
                  <a:t> </a:t>
                </a:r>
              </a:p>
            </p:txBody>
          </p:sp>
        </mc:Fallback>
      </mc:AlternateContent>
      <p:sp>
        <p:nvSpPr>
          <p:cNvPr id="3" name="TextBox 2"/>
          <p:cNvSpPr txBox="1"/>
          <p:nvPr/>
        </p:nvSpPr>
        <p:spPr>
          <a:xfrm>
            <a:off x="4188139" y="1843880"/>
            <a:ext cx="2197205" cy="321306"/>
          </a:xfrm>
          <a:prstGeom prst="rect">
            <a:avLst/>
          </a:prstGeom>
          <a:noFill/>
        </p:spPr>
        <p:txBody>
          <a:bodyPr wrap="none" rtlCol="0">
            <a:spAutoFit/>
          </a:bodyPr>
          <a:lstStyle/>
          <a:p>
            <a:r>
              <a:rPr lang="en-US" sz="1488" dirty="0"/>
              <a:t>Update each element of </a:t>
            </a:r>
            <a:r>
              <a:rPr lang="el-GR" sz="1488" dirty="0"/>
              <a:t>θ</a:t>
            </a:r>
          </a:p>
        </p:txBody>
      </p:sp>
      <mc:AlternateContent xmlns:mc="http://schemas.openxmlformats.org/markup-compatibility/2006" xmlns:a14="http://schemas.microsoft.com/office/drawing/2010/main">
        <mc:Choice Requires="a14">
          <p:sp>
            <p:nvSpPr>
              <p:cNvPr id="4" name="Ορθογώνιο 3"/>
              <p:cNvSpPr/>
              <p:nvPr/>
            </p:nvSpPr>
            <p:spPr>
              <a:xfrm>
                <a:off x="1676542" y="2585525"/>
                <a:ext cx="2168607" cy="3507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𝑜𝑙𝑑</m:t>
                          </m:r>
                        </m:sup>
                      </m:sSubSup>
                      <m:r>
                        <a:rPr lang="en-US" sz="1488" i="1">
                          <a:latin typeface="Cambria Math" charset="0"/>
                        </a:rPr>
                        <m:t> −</m:t>
                      </m:r>
                      <m:r>
                        <a:rPr lang="en-US" sz="1488" i="1">
                          <a:latin typeface="Cambria Math" charset="0"/>
                        </a:rPr>
                        <m:t>𝛼</m:t>
                      </m:r>
                      <m:sSub>
                        <m:sSubPr>
                          <m:ctrlPr>
                            <a:rPr lang="en-US" sz="1488" i="1">
                              <a:latin typeface="Cambria Math" panose="02040503050406030204" pitchFamily="18" charset="0"/>
                            </a:rPr>
                          </m:ctrlPr>
                        </m:sSubPr>
                        <m:e>
                          <m:r>
                            <a:rPr lang="en-US" sz="1488" i="1">
                              <a:latin typeface="Cambria Math" charset="0"/>
                              <a:ea typeface="Cambria Math" charset="0"/>
                              <a:cs typeface="Cambria Math" charset="0"/>
                            </a:rPr>
                            <m:t>𝛻</m:t>
                          </m:r>
                        </m:e>
                        <m:sub>
                          <m:r>
                            <a:rPr lang="el-GR" sz="1488" i="1">
                              <a:latin typeface="Cambria Math" charset="0"/>
                            </a:rPr>
                            <m:t>𝜃</m:t>
                          </m:r>
                        </m:sub>
                      </m:sSub>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4" name="Ορθογώνιο 3"/>
              <p:cNvSpPr>
                <a:spLocks noRot="1" noChangeAspect="1" noMove="1" noResize="1" noEditPoints="1" noAdjustHandles="1" noChangeArrowheads="1" noChangeShapeType="1" noTextEdit="1"/>
              </p:cNvSpPr>
              <p:nvPr/>
            </p:nvSpPr>
            <p:spPr>
              <a:xfrm>
                <a:off x="1676542" y="2585525"/>
                <a:ext cx="2168607" cy="350737"/>
              </a:xfrm>
              <a:prstGeom prst="rect">
                <a:avLst/>
              </a:prstGeom>
              <a:blipFill>
                <a:blip r:embed="rId5"/>
                <a:stretch>
                  <a:fillRect b="-8621"/>
                </a:stretch>
              </a:blipFill>
            </p:spPr>
            <p:txBody>
              <a:bodyPr/>
              <a:lstStyle/>
              <a:p>
                <a:r>
                  <a:rPr lang="en-US">
                    <a:noFill/>
                  </a:rPr>
                  <a:t> </a:t>
                </a:r>
              </a:p>
            </p:txBody>
          </p:sp>
        </mc:Fallback>
      </mc:AlternateContent>
      <p:sp>
        <p:nvSpPr>
          <p:cNvPr id="8" name="TextBox 7"/>
          <p:cNvSpPr txBox="1"/>
          <p:nvPr/>
        </p:nvSpPr>
        <p:spPr>
          <a:xfrm>
            <a:off x="4188139" y="2563923"/>
            <a:ext cx="2820709" cy="321306"/>
          </a:xfrm>
          <a:prstGeom prst="rect">
            <a:avLst/>
          </a:prstGeom>
          <a:noFill/>
        </p:spPr>
        <p:txBody>
          <a:bodyPr wrap="none" rtlCol="0">
            <a:spAutoFit/>
          </a:bodyPr>
          <a:lstStyle/>
          <a:p>
            <a:r>
              <a:rPr lang="en-US" sz="1488" dirty="0"/>
              <a:t>Matrix notation for </a:t>
            </a:r>
            <a:r>
              <a:rPr lang="en-US" sz="1488"/>
              <a:t>all parameters</a:t>
            </a:r>
            <a:endParaRPr lang="el-GR" sz="1488" dirty="0"/>
          </a:p>
        </p:txBody>
      </p:sp>
      <p:cxnSp>
        <p:nvCxnSpPr>
          <p:cNvPr id="12" name="Ευθύγραμμο βέλος σύνδεσης 11"/>
          <p:cNvCxnSpPr>
            <a:stCxn id="9" idx="0"/>
          </p:cNvCxnSpPr>
          <p:nvPr/>
        </p:nvCxnSpPr>
        <p:spPr>
          <a:xfrm flipV="1">
            <a:off x="2684120" y="2869305"/>
            <a:ext cx="371677" cy="39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4098046" y="2994599"/>
            <a:ext cx="3771026" cy="2096480"/>
          </a:xfrm>
          <a:prstGeom prst="rect">
            <a:avLst/>
          </a:prstGeom>
        </p:spPr>
      </p:pic>
      <p:sp>
        <p:nvSpPr>
          <p:cNvPr id="18" name="TextBox 17"/>
          <p:cNvSpPr txBox="1"/>
          <p:nvPr/>
        </p:nvSpPr>
        <p:spPr>
          <a:xfrm>
            <a:off x="1676542" y="5127562"/>
            <a:ext cx="3797386" cy="321306"/>
          </a:xfrm>
          <a:prstGeom prst="rect">
            <a:avLst/>
          </a:prstGeom>
          <a:noFill/>
        </p:spPr>
        <p:txBody>
          <a:bodyPr wrap="none" rtlCol="0">
            <a:spAutoFit/>
          </a:bodyPr>
          <a:lstStyle/>
          <a:p>
            <a:r>
              <a:rPr lang="en-US" sz="1488" dirty="0"/>
              <a:t>Recursively apply </a:t>
            </a:r>
            <a:r>
              <a:rPr lang="en-US" sz="1488" b="1" dirty="0">
                <a:solidFill>
                  <a:schemeClr val="accent2"/>
                </a:solidFill>
              </a:rPr>
              <a:t>chain rule </a:t>
            </a:r>
            <a:r>
              <a:rPr lang="en-US" sz="1488" dirty="0"/>
              <a:t>though each node</a:t>
            </a:r>
            <a:endParaRPr lang="el-GR" sz="1488" dirty="0"/>
          </a:p>
        </p:txBody>
      </p:sp>
      <p:sp>
        <p:nvSpPr>
          <p:cNvPr id="19" name="Ορθογώνιο 18"/>
          <p:cNvSpPr/>
          <p:nvPr/>
        </p:nvSpPr>
        <p:spPr>
          <a:xfrm>
            <a:off x="5511066" y="1097881"/>
            <a:ext cx="3029285" cy="321306"/>
          </a:xfrm>
          <a:prstGeom prst="rect">
            <a:avLst/>
          </a:prstGeom>
        </p:spPr>
        <p:txBody>
          <a:bodyPr wrap="square">
            <a:spAutoFit/>
          </a:bodyPr>
          <a:lstStyle/>
          <a:p>
            <a:r>
              <a:rPr lang="en-US" sz="1488" dirty="0">
                <a:hlinkClick r:id="rId7"/>
              </a:rPr>
              <a:t>Review of backpropagation</a:t>
            </a:r>
            <a:endParaRPr lang="en-US" sz="1488"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One forward pass</a:t>
            </a:r>
          </a:p>
        </p:txBody>
      </p:sp>
      <p:graphicFrame>
        <p:nvGraphicFramePr>
          <p:cNvPr id="3" name="Πίνακας 2"/>
          <p:cNvGraphicFramePr>
            <a:graphicFrameLocks noGrp="1"/>
          </p:cNvGraphicFramePr>
          <p:nvPr/>
        </p:nvGraphicFramePr>
        <p:xfrm>
          <a:off x="4171509" y="2438336"/>
          <a:ext cx="416733" cy="1226520"/>
        </p:xfrm>
        <a:graphic>
          <a:graphicData uri="http://schemas.openxmlformats.org/drawingml/2006/table">
            <a:tbl>
              <a:tblPr firstRow="1" bandRow="1">
                <a:tableStyleId>{5940675A-B579-460E-94D1-54222C63F5DA}</a:tableStyleId>
              </a:tblPr>
              <a:tblGrid>
                <a:gridCol w="416733">
                  <a:extLst>
                    <a:ext uri="{9D8B030D-6E8A-4147-A177-3AD203B41FA5}">
                      <a16:colId xmlns:a16="http://schemas.microsoft.com/office/drawing/2014/main" val="20000"/>
                    </a:ext>
                  </a:extLst>
                </a:gridCol>
              </a:tblGrid>
              <a:tr h="408840">
                <a:tc>
                  <a:txBody>
                    <a:bodyPr/>
                    <a:lstStyle/>
                    <a:p>
                      <a:pPr algn="ctr"/>
                      <a:r>
                        <a:rPr lang="en-US" sz="1500" dirty="0"/>
                        <a:t>0.1</a:t>
                      </a:r>
                      <a:endParaRPr lang="el-GR" sz="1500" dirty="0"/>
                    </a:p>
                  </a:txBody>
                  <a:tcPr marL="75607" marR="75607" marT="37804" marB="37804"/>
                </a:tc>
                <a:extLst>
                  <a:ext uri="{0D108BD9-81ED-4DB2-BD59-A6C34878D82A}">
                    <a16:rowId xmlns:a16="http://schemas.microsoft.com/office/drawing/2014/main" val="10000"/>
                  </a:ext>
                </a:extLst>
              </a:tr>
              <a:tr h="408840">
                <a:tc>
                  <a:txBody>
                    <a:bodyPr/>
                    <a:lstStyle/>
                    <a:p>
                      <a:pPr algn="ctr"/>
                      <a:r>
                        <a:rPr lang="en-US" sz="1500" dirty="0"/>
                        <a:t>0.2</a:t>
                      </a:r>
                      <a:endParaRPr lang="el-GR" sz="1500" dirty="0"/>
                    </a:p>
                  </a:txBody>
                  <a:tcPr marL="75607" marR="75607" marT="37804" marB="37804"/>
                </a:tc>
                <a:extLst>
                  <a:ext uri="{0D108BD9-81ED-4DB2-BD59-A6C34878D82A}">
                    <a16:rowId xmlns:a16="http://schemas.microsoft.com/office/drawing/2014/main" val="10001"/>
                  </a:ext>
                </a:extLst>
              </a:tr>
              <a:tr h="408840">
                <a:tc>
                  <a:txBody>
                    <a:bodyPr/>
                    <a:lstStyle/>
                    <a:p>
                      <a:pPr algn="ctr"/>
                      <a:r>
                        <a:rPr lang="en-US" sz="1500" dirty="0"/>
                        <a:t>0.3</a:t>
                      </a:r>
                      <a:endParaRPr lang="el-GR" sz="1500" dirty="0"/>
                    </a:p>
                  </a:txBody>
                  <a:tcPr marL="75607" marR="75607" marT="37804" marB="37804"/>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1460175" y="2438337"/>
          <a:ext cx="2510793" cy="1226520"/>
        </p:xfrm>
        <a:graphic>
          <a:graphicData uri="http://schemas.openxmlformats.org/drawingml/2006/table">
            <a:tbl>
              <a:tblPr bandRow="1">
                <a:tableStyleId>{5C22544A-7EE6-4342-B048-85BDC9FD1C3A}</a:tableStyleId>
              </a:tblPr>
              <a:tblGrid>
                <a:gridCol w="836931">
                  <a:extLst>
                    <a:ext uri="{9D8B030D-6E8A-4147-A177-3AD203B41FA5}">
                      <a16:colId xmlns:a16="http://schemas.microsoft.com/office/drawing/2014/main" val="20000"/>
                    </a:ext>
                  </a:extLst>
                </a:gridCol>
                <a:gridCol w="836931">
                  <a:extLst>
                    <a:ext uri="{9D8B030D-6E8A-4147-A177-3AD203B41FA5}">
                      <a16:colId xmlns:a16="http://schemas.microsoft.com/office/drawing/2014/main" val="20001"/>
                    </a:ext>
                  </a:extLst>
                </a:gridCol>
                <a:gridCol w="836931">
                  <a:extLst>
                    <a:ext uri="{9D8B030D-6E8A-4147-A177-3AD203B41FA5}">
                      <a16:colId xmlns:a16="http://schemas.microsoft.com/office/drawing/2014/main" val="20002"/>
                    </a:ext>
                  </a:extLst>
                </a:gridCol>
              </a:tblGrid>
              <a:tr h="306630">
                <a:tc>
                  <a:txBody>
                    <a:bodyPr/>
                    <a:lstStyle/>
                    <a:p>
                      <a:pPr algn="ctr"/>
                      <a:r>
                        <a:rPr lang="en-US" sz="1500" dirty="0"/>
                        <a:t>0.2</a:t>
                      </a:r>
                      <a:endParaRPr lang="el-GR" sz="1500" dirty="0"/>
                    </a:p>
                  </a:txBody>
                  <a:tcPr marL="75607" marR="75607" marT="37804" marB="37804">
                    <a:solidFill>
                      <a:schemeClr val="accent2">
                        <a:lumMod val="20000"/>
                        <a:lumOff val="80000"/>
                      </a:schemeClr>
                    </a:solidFill>
                  </a:tcPr>
                </a:tc>
                <a:tc>
                  <a:txBody>
                    <a:bodyPr/>
                    <a:lstStyle/>
                    <a:p>
                      <a:pPr algn="ctr"/>
                      <a:r>
                        <a:rPr lang="en-US" sz="1500" dirty="0"/>
                        <a:t>-0.5</a:t>
                      </a:r>
                      <a:endParaRPr lang="el-GR" sz="1500" dirty="0"/>
                    </a:p>
                  </a:txBody>
                  <a:tcPr marL="75607" marR="75607" marT="37804" marB="37804">
                    <a:solidFill>
                      <a:schemeClr val="accent2">
                        <a:lumMod val="20000"/>
                        <a:lumOff val="80000"/>
                      </a:schemeClr>
                    </a:solidFill>
                  </a:tcPr>
                </a:tc>
                <a:tc>
                  <a:txBody>
                    <a:bodyPr/>
                    <a:lstStyle/>
                    <a:p>
                      <a:pPr algn="ctr"/>
                      <a:r>
                        <a:rPr lang="en-US" sz="1500" dirty="0"/>
                        <a:t>0.1</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2.0</a:t>
                      </a:r>
                      <a:endParaRPr lang="el-GR" sz="1500" dirty="0"/>
                    </a:p>
                  </a:txBody>
                  <a:tcPr marL="75607" marR="75607" marT="37804" marB="37804">
                    <a:solidFill>
                      <a:schemeClr val="accent5">
                        <a:lumMod val="20000"/>
                        <a:lumOff val="80000"/>
                      </a:schemeClr>
                    </a:solidFill>
                  </a:tcPr>
                </a:tc>
                <a:tc>
                  <a:txBody>
                    <a:bodyPr/>
                    <a:lstStyle/>
                    <a:p>
                      <a:pPr algn="ctr"/>
                      <a:r>
                        <a:rPr lang="en-US" sz="1500" dirty="0"/>
                        <a:t>1.5</a:t>
                      </a:r>
                      <a:endParaRPr lang="el-GR" sz="1500" dirty="0"/>
                    </a:p>
                  </a:txBody>
                  <a:tcPr marL="75607" marR="75607" marT="37804" marB="37804">
                    <a:solidFill>
                      <a:schemeClr val="accent5">
                        <a:lumMod val="20000"/>
                        <a:lumOff val="80000"/>
                      </a:schemeClr>
                    </a:solidFill>
                  </a:tcPr>
                </a:tc>
                <a:tc>
                  <a:txBody>
                    <a:bodyPr/>
                    <a:lstStyle/>
                    <a:p>
                      <a:pPr algn="ctr"/>
                      <a:r>
                        <a:rPr lang="en-US" sz="1500" dirty="0"/>
                        <a:t>1.3</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0.5</a:t>
                      </a:r>
                      <a:endParaRPr lang="el-GR" sz="1500" dirty="0"/>
                    </a:p>
                  </a:txBody>
                  <a:tcPr marL="75607" marR="75607" marT="37804" marB="37804">
                    <a:solidFill>
                      <a:schemeClr val="accent3">
                        <a:lumMod val="20000"/>
                        <a:lumOff val="80000"/>
                      </a:schemeClr>
                    </a:solidFill>
                  </a:tcPr>
                </a:tc>
                <a:tc>
                  <a:txBody>
                    <a:bodyPr/>
                    <a:lstStyle/>
                    <a:p>
                      <a:pPr algn="ctr"/>
                      <a:r>
                        <a:rPr lang="en-US" sz="1500" dirty="0"/>
                        <a:t>0.0</a:t>
                      </a:r>
                      <a:endParaRPr lang="el-GR" sz="1500" dirty="0"/>
                    </a:p>
                  </a:txBody>
                  <a:tcPr marL="75607" marR="75607" marT="37804" marB="37804">
                    <a:solidFill>
                      <a:schemeClr val="accent3">
                        <a:lumMod val="20000"/>
                        <a:lumOff val="80000"/>
                      </a:schemeClr>
                    </a:solidFill>
                  </a:tcPr>
                </a:tc>
                <a:tc>
                  <a:txBody>
                    <a:bodyPr/>
                    <a:lstStyle/>
                    <a:p>
                      <a:pPr algn="ctr"/>
                      <a:r>
                        <a:rPr lang="en-US" sz="1500" dirty="0"/>
                        <a:t>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a:t>
                      </a:r>
                      <a:endParaRPr lang="el-GR" sz="1500" dirty="0"/>
                    </a:p>
                  </a:txBody>
                  <a:tcPr marL="75607" marR="75607" marT="37804" marB="37804">
                    <a:solidFill>
                      <a:schemeClr val="accent4">
                        <a:lumMod val="20000"/>
                        <a:lumOff val="80000"/>
                      </a:schemeClr>
                    </a:solidFill>
                  </a:tcPr>
                </a:tc>
                <a:tc>
                  <a:txBody>
                    <a:bodyPr/>
                    <a:lstStyle/>
                    <a:p>
                      <a:pPr algn="ctr"/>
                      <a:r>
                        <a:rPr lang="en-US" sz="1500" dirty="0"/>
                        <a:t>2.0</a:t>
                      </a:r>
                      <a:endParaRPr lang="el-GR" sz="1500" dirty="0"/>
                    </a:p>
                  </a:txBody>
                  <a:tcPr marL="75607" marR="75607" marT="37804" marB="37804">
                    <a:solidFill>
                      <a:schemeClr val="accent4">
                        <a:lumMod val="20000"/>
                        <a:lumOff val="80000"/>
                      </a:schemeClr>
                    </a:solidFill>
                  </a:tcPr>
                </a:tc>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551186" y="2438335"/>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0.95</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3.89</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0.15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0.37</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5232841" y="2438337"/>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1.0</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3.0</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6042756" y="2858113"/>
            <a:ext cx="294690" cy="386967"/>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770966" y="2858113"/>
            <a:ext cx="294690" cy="386967"/>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2519935" y="3760153"/>
                <a:ext cx="43954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a:latin typeface="Cambria Math" charset="0"/>
                        </a:rPr>
                        <m:t>𝐖</m:t>
                      </m:r>
                    </m:oMath>
                  </m:oMathPara>
                </a14:m>
                <a:endParaRPr lang="el-GR" sz="1654"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2519935" y="3760153"/>
                <a:ext cx="439544" cy="3468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5377090" y="3760153"/>
                <a:ext cx="360996"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latin typeface="Cambria Math" charset="0"/>
                        </a:rPr>
                        <m:t>𝒃</m:t>
                      </m:r>
                    </m:oMath>
                  </m:oMathPara>
                </a14:m>
                <a:endParaRPr lang="el-GR" sz="1654" dirty="0"/>
              </a:p>
            </p:txBody>
          </p:sp>
        </mc:Choice>
        <mc:Fallback xmlns="">
          <p:sp>
            <p:nvSpPr>
              <p:cNvPr id="15" name="Ορθογώνιο 14"/>
              <p:cNvSpPr>
                <a:spLocks noRot="1" noChangeAspect="1" noMove="1" noResize="1" noEditPoints="1" noAdjustHandles="1" noChangeArrowheads="1" noChangeShapeType="1" noTextEdit="1"/>
              </p:cNvSpPr>
              <p:nvPr/>
            </p:nvSpPr>
            <p:spPr>
              <a:xfrm>
                <a:off x="5377090" y="3760153"/>
                <a:ext cx="360996" cy="3468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309094" y="3772877"/>
                <a:ext cx="1129989"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488" b="1" i="1">
                          <a:latin typeface="Cambria Math" charset="0"/>
                        </a:rPr>
                        <m:t>𝝈</m:t>
                      </m:r>
                      <m:r>
                        <a:rPr lang="el-GR" sz="1488" b="1" i="1">
                          <a:latin typeface="Cambria Math" charset="0"/>
                        </a:rPr>
                        <m:t>(</m:t>
                      </m:r>
                      <m:sSub>
                        <m:sSubPr>
                          <m:ctrlPr>
                            <a:rPr lang="en-US" sz="1488" b="1" i="1">
                              <a:latin typeface="Cambria Math" panose="02040503050406030204" pitchFamily="18" charset="0"/>
                            </a:rPr>
                          </m:ctrlPr>
                        </m:sSubPr>
                        <m:e>
                          <m:r>
                            <a:rPr lang="en-US" sz="1488" b="1" i="1">
                              <a:latin typeface="Cambria Math" charset="0"/>
                            </a:rPr>
                            <m:t>𝒙</m:t>
                          </m:r>
                        </m:e>
                        <m:sub>
                          <m:r>
                            <a:rPr lang="en-US" sz="1488" b="1" i="1">
                              <a:latin typeface="Cambria Math" charset="0"/>
                            </a:rPr>
                            <m:t>𝒊</m:t>
                          </m:r>
                        </m:sub>
                      </m:sSub>
                      <m:r>
                        <a:rPr lang="en-US" sz="1488" b="1" i="1">
                          <a:latin typeface="Cambria Math" charset="0"/>
                        </a:rPr>
                        <m:t>;</m:t>
                      </m:r>
                      <m:r>
                        <a:rPr lang="en-US" sz="1488" b="1" i="1">
                          <a:latin typeface="Cambria Math" charset="0"/>
                        </a:rPr>
                        <m:t>𝑾</m:t>
                      </m:r>
                      <m:r>
                        <a:rPr lang="en-US" sz="1488" b="1" i="1">
                          <a:latin typeface="Cambria Math" charset="0"/>
                        </a:rPr>
                        <m:t>, </m:t>
                      </m:r>
                      <m:r>
                        <a:rPr lang="en-US" sz="1488" b="1" i="1">
                          <a:latin typeface="Cambria Math" charset="0"/>
                        </a:rPr>
                        <m:t>𝒃</m:t>
                      </m:r>
                      <m:r>
                        <a:rPr lang="en-US" sz="1488" b="1" i="1">
                          <a:latin typeface="Cambria Math" charset="0"/>
                        </a:rPr>
                        <m:t>)</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6309094" y="3772877"/>
                <a:ext cx="1129989" cy="321306"/>
              </a:xfrm>
              <a:prstGeom prst="rect">
                <a:avLst/>
              </a:prstGeom>
              <a:blipFill>
                <a:blip r:embed="rId4"/>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4201488" y="3760153"/>
                <a:ext cx="421077"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b="1" i="1">
                              <a:latin typeface="Cambria Math" panose="02040503050406030204" pitchFamily="18" charset="0"/>
                            </a:rPr>
                          </m:ctrlPr>
                        </m:sSubPr>
                        <m:e>
                          <m:r>
                            <a:rPr lang="en-US" sz="1654" b="1" i="1">
                              <a:latin typeface="Cambria Math" charset="0"/>
                            </a:rPr>
                            <m:t>𝒙</m:t>
                          </m:r>
                        </m:e>
                        <m:sub>
                          <m:r>
                            <a:rPr lang="en-US" sz="1654" b="1" i="1">
                              <a:latin typeface="Cambria Math" charset="0"/>
                            </a:rPr>
                            <m:t>𝒊</m:t>
                          </m:r>
                        </m:sub>
                      </m:sSub>
                    </m:oMath>
                  </m:oMathPara>
                </a14:m>
                <a:endParaRPr lang="el-GR" sz="1654"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4201488" y="3760153"/>
                <a:ext cx="421077" cy="346890"/>
              </a:xfrm>
              <a:prstGeom prst="rect">
                <a:avLst/>
              </a:prstGeom>
              <a:blipFill>
                <a:blip r:embed="rId5"/>
                <a:stretch>
                  <a:fillRect/>
                </a:stretch>
              </a:blipFill>
            </p:spPr>
            <p:txBody>
              <a:bodyPr/>
              <a:lstStyle/>
              <a:p>
                <a:r>
                  <a:rPr lang="en-US">
                    <a:noFill/>
                  </a:rPr>
                  <a:t> </a:t>
                </a:r>
              </a:p>
            </p:txBody>
          </p:sp>
        </mc:Fallback>
      </mc:AlternateContent>
      <p:sp>
        <p:nvSpPr>
          <p:cNvPr id="19" name="TextBox 18"/>
          <p:cNvSpPr txBox="1"/>
          <p:nvPr/>
        </p:nvSpPr>
        <p:spPr>
          <a:xfrm>
            <a:off x="1587327" y="1145850"/>
            <a:ext cx="2306722" cy="1008225"/>
          </a:xfrm>
          <a:prstGeom prst="rect">
            <a:avLst/>
          </a:prstGeom>
          <a:noFill/>
        </p:spPr>
        <p:txBody>
          <a:bodyPr wrap="none" rtlCol="0">
            <a:spAutoFit/>
          </a:bodyPr>
          <a:lstStyle/>
          <a:p>
            <a:pPr algn="ctr"/>
            <a:r>
              <a:rPr lang="en-US" sz="1488" b="1" dirty="0">
                <a:solidFill>
                  <a:schemeClr val="accent2"/>
                </a:solidFill>
              </a:rPr>
              <a:t>Text (input) representation</a:t>
            </a:r>
          </a:p>
          <a:p>
            <a:pPr algn="ctr"/>
            <a:r>
              <a:rPr lang="en-US" sz="1488" dirty="0"/>
              <a:t>TFIDF</a:t>
            </a:r>
          </a:p>
          <a:p>
            <a:pPr algn="ctr"/>
            <a:r>
              <a:rPr lang="en-US" sz="1488" dirty="0"/>
              <a:t>Word </a:t>
            </a:r>
            <a:r>
              <a:rPr lang="en-US" sz="1488" dirty="0" err="1"/>
              <a:t>embeddings</a:t>
            </a:r>
            <a:endParaRPr lang="en-US" sz="1488" dirty="0"/>
          </a:p>
          <a:p>
            <a:pPr algn="ctr"/>
            <a:r>
              <a:rPr lang="mr-IN" sz="1488" dirty="0"/>
              <a:t>…</a:t>
            </a:r>
            <a:r>
              <a:rPr lang="en-US" sz="1488" dirty="0"/>
              <a:t>.</a:t>
            </a:r>
            <a:endParaRPr lang="el-GR" sz="1488" dirty="0"/>
          </a:p>
        </p:txBody>
      </p:sp>
      <p:cxnSp>
        <p:nvCxnSpPr>
          <p:cNvPr id="21" name="Γωνιώδης σύνδεση 20"/>
          <p:cNvCxnSpPr>
            <a:stCxn id="19" idx="3"/>
            <a:endCxn id="3" idx="0"/>
          </p:cNvCxnSpPr>
          <p:nvPr/>
        </p:nvCxnSpPr>
        <p:spPr>
          <a:xfrm>
            <a:off x="3894049" y="1649963"/>
            <a:ext cx="485826" cy="78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0121" y="2438335"/>
            <a:ext cx="1193404" cy="321306"/>
          </a:xfrm>
          <a:prstGeom prst="rect">
            <a:avLst/>
          </a:prstGeom>
          <a:noFill/>
        </p:spPr>
        <p:txBody>
          <a:bodyPr wrap="none" rtlCol="0">
            <a:spAutoFit/>
          </a:bodyPr>
          <a:lstStyle/>
          <a:p>
            <a:r>
              <a:rPr lang="en-US" sz="1488" b="1" dirty="0">
                <a:solidFill>
                  <a:schemeClr val="tx2">
                    <a:lumMod val="50000"/>
                    <a:lumOff val="50000"/>
                  </a:schemeClr>
                </a:solidFill>
              </a:rPr>
              <a:t>very positive</a:t>
            </a:r>
            <a:endParaRPr lang="el-GR" sz="1488" b="1" dirty="0">
              <a:solidFill>
                <a:schemeClr val="tx2">
                  <a:lumMod val="50000"/>
                  <a:lumOff val="50000"/>
                </a:schemeClr>
              </a:solidFill>
            </a:endParaRPr>
          </a:p>
        </p:txBody>
      </p:sp>
      <p:sp>
        <p:nvSpPr>
          <p:cNvPr id="27" name="TextBox 26"/>
          <p:cNvSpPr txBox="1"/>
          <p:nvPr/>
        </p:nvSpPr>
        <p:spPr>
          <a:xfrm>
            <a:off x="7503309" y="2731246"/>
            <a:ext cx="808042" cy="3213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88" b="1" dirty="0">
                <a:solidFill>
                  <a:schemeClr val="accent5">
                    <a:lumMod val="60000"/>
                    <a:lumOff val="40000"/>
                  </a:schemeClr>
                </a:solidFill>
              </a:rPr>
              <a:t>positive</a:t>
            </a:r>
            <a:endParaRPr lang="el-GR" sz="1488" b="1" dirty="0">
              <a:solidFill>
                <a:schemeClr val="accent5">
                  <a:lumMod val="60000"/>
                  <a:lumOff val="40000"/>
                </a:schemeClr>
              </a:solidFill>
            </a:endParaRPr>
          </a:p>
        </p:txBody>
      </p:sp>
      <p:sp>
        <p:nvSpPr>
          <p:cNvPr id="28" name="TextBox 27"/>
          <p:cNvSpPr txBox="1"/>
          <p:nvPr/>
        </p:nvSpPr>
        <p:spPr>
          <a:xfrm>
            <a:off x="7255115" y="3355361"/>
            <a:ext cx="1244443" cy="321306"/>
          </a:xfrm>
          <a:prstGeom prst="rect">
            <a:avLst/>
          </a:prstGeom>
          <a:noFill/>
        </p:spPr>
        <p:txBody>
          <a:bodyPr wrap="none" rtlCol="0">
            <a:spAutoFit/>
          </a:bodyPr>
          <a:lstStyle/>
          <a:p>
            <a:r>
              <a:rPr lang="en-US" sz="1488" b="1">
                <a:solidFill>
                  <a:schemeClr val="accent4">
                    <a:lumMod val="60000"/>
                    <a:lumOff val="40000"/>
                  </a:schemeClr>
                </a:solidFill>
              </a:rPr>
              <a:t>very negative</a:t>
            </a:r>
            <a:endParaRPr lang="el-GR" sz="1488" b="1" dirty="0">
              <a:solidFill>
                <a:schemeClr val="accent4">
                  <a:lumMod val="60000"/>
                  <a:lumOff val="40000"/>
                </a:schemeClr>
              </a:solidFill>
            </a:endParaRPr>
          </a:p>
        </p:txBody>
      </p:sp>
      <p:sp>
        <p:nvSpPr>
          <p:cNvPr id="29" name="TextBox 28"/>
          <p:cNvSpPr txBox="1"/>
          <p:nvPr/>
        </p:nvSpPr>
        <p:spPr>
          <a:xfrm>
            <a:off x="7414388" y="3052341"/>
            <a:ext cx="859081" cy="321306"/>
          </a:xfrm>
          <a:prstGeom prst="rect">
            <a:avLst/>
          </a:prstGeom>
          <a:noFill/>
        </p:spPr>
        <p:txBody>
          <a:bodyPr wrap="none" rtlCol="0">
            <a:spAutoFit/>
          </a:bodyPr>
          <a:lstStyle/>
          <a:p>
            <a:r>
              <a:rPr lang="en-US" sz="1488" b="1" dirty="0">
                <a:solidFill>
                  <a:schemeClr val="accent3">
                    <a:lumMod val="60000"/>
                    <a:lumOff val="40000"/>
                  </a:schemeClr>
                </a:solidFill>
              </a:rPr>
              <a:t>negative</a:t>
            </a:r>
            <a:endParaRPr lang="el-GR" sz="1488"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17361" y="1102002"/>
            <a:ext cx="6821379" cy="3297954"/>
          </a:xfrm>
          <a:prstGeom prst="rect">
            <a:avLst/>
          </a:prstGeom>
        </p:spPr>
        <p:txBody>
          <a:bodyPr wrap="square">
            <a:spAutoFit/>
          </a:bodyPr>
          <a:lstStyle/>
          <a:p>
            <a:pPr algn="just"/>
            <a:r>
              <a:rPr lang="en-US" sz="1488" dirty="0"/>
              <a:t>Non-</a:t>
            </a:r>
            <a:r>
              <a:rPr lang="en-US" sz="1488" dirty="0" err="1"/>
              <a:t>linearities</a:t>
            </a:r>
            <a:r>
              <a:rPr lang="en-US" sz="1488" dirty="0"/>
              <a:t> needed to learn complex (non-linear) representations of data, otherwise the NN would be just a linear function </a:t>
            </a:r>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r>
              <a:rPr lang="en-US" sz="1488" dirty="0"/>
              <a:t>More layers and neurons can approximate more complex functions</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functions</a:t>
            </a:r>
          </a:p>
        </p:txBody>
      </p:sp>
      <p:pic>
        <p:nvPicPr>
          <p:cNvPr id="4" name="Εικόνα 3"/>
          <p:cNvPicPr>
            <a:picLocks noChangeAspect="1"/>
          </p:cNvPicPr>
          <p:nvPr/>
        </p:nvPicPr>
        <p:blipFill>
          <a:blip r:embed="rId3"/>
          <a:stretch>
            <a:fillRect/>
          </a:stretch>
        </p:blipFill>
        <p:spPr>
          <a:xfrm>
            <a:off x="2184713" y="1729620"/>
            <a:ext cx="5714376" cy="2050747"/>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809583" y="1324978"/>
                <a:ext cx="1362296" cy="321306"/>
              </a:xfrm>
              <a:prstGeom prst="rect">
                <a:avLst/>
              </a:prstGeom>
            </p:spPr>
            <p:txBody>
              <a:bodyPr wrap="none">
                <a:spAutoFit/>
              </a:bodyPr>
              <a:lstStyle/>
              <a:p>
                <a14:m>
                  <m:oMath xmlns:m="http://schemas.openxmlformats.org/officeDocument/2006/math">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1</m:t>
                        </m:r>
                      </m:sub>
                    </m:sSub>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2</m:t>
                        </m:r>
                      </m:sub>
                    </m:sSub>
                    <m:r>
                      <a:rPr lang="en-US" sz="1488" i="1">
                        <a:latin typeface="Cambria Math" charset="0"/>
                      </a:rPr>
                      <m:t>𝑥</m:t>
                    </m:r>
                    <m:r>
                      <a:rPr lang="en-US" sz="1488" i="1">
                        <a:latin typeface="Cambria Math" charset="0"/>
                      </a:rPr>
                      <m:t>=</m:t>
                    </m:r>
                    <m:r>
                      <a:rPr lang="en-US" sz="1488" i="1">
                        <a:latin typeface="Cambria Math" charset="0"/>
                      </a:rPr>
                      <m:t>𝑊𝑥</m:t>
                    </m:r>
                  </m:oMath>
                </a14:m>
                <a:r>
                  <a:rPr lang="en-US" sz="1488" dirty="0"/>
                  <a:t> </a:t>
                </a:r>
                <a:endParaRPr lang="el-GR" sz="1488" dirty="0"/>
              </a:p>
            </p:txBody>
          </p:sp>
        </mc:Choice>
        <mc:Fallback xmlns="">
          <p:sp>
            <p:nvSpPr>
              <p:cNvPr id="7" name="Ορθογώνιο 6"/>
              <p:cNvSpPr>
                <a:spLocks noRot="1" noChangeAspect="1" noMove="1" noResize="1" noEditPoints="1" noAdjustHandles="1" noChangeArrowheads="1" noChangeShapeType="1" noTextEdit="1"/>
              </p:cNvSpPr>
              <p:nvPr/>
            </p:nvSpPr>
            <p:spPr>
              <a:xfrm>
                <a:off x="6809583" y="1324978"/>
                <a:ext cx="1362296" cy="321306"/>
              </a:xfrm>
              <a:prstGeom prst="rect">
                <a:avLst/>
              </a:prstGeom>
              <a:blipFill>
                <a:blip r:embed="rId4"/>
                <a:stretch>
                  <a:fillRect/>
                </a:stretch>
              </a:blipFill>
            </p:spPr>
            <p:txBody>
              <a:bodyPr/>
              <a:lstStyle/>
              <a:p>
                <a:r>
                  <a:rPr lang="en-US">
                    <a:noFill/>
                  </a:rPr>
                  <a:t> </a:t>
                </a:r>
              </a:p>
            </p:txBody>
          </p:sp>
        </mc:Fallback>
      </mc:AlternateContent>
      <p:sp>
        <p:nvSpPr>
          <p:cNvPr id="15" name="TextBox 14"/>
          <p:cNvSpPr txBox="1"/>
          <p:nvPr/>
        </p:nvSpPr>
        <p:spPr>
          <a:xfrm>
            <a:off x="2435936" y="4707102"/>
            <a:ext cx="4723986" cy="321306"/>
          </a:xfrm>
          <a:prstGeom prst="rect">
            <a:avLst/>
          </a:prstGeom>
          <a:noFill/>
        </p:spPr>
        <p:txBody>
          <a:bodyPr wrap="none" rtlCol="0">
            <a:spAutoFit/>
          </a:bodyPr>
          <a:lstStyle/>
          <a:p>
            <a:r>
              <a:rPr lang="en-US" sz="1488" dirty="0"/>
              <a:t>Full list: </a:t>
            </a:r>
            <a:r>
              <a:rPr lang="en-US" sz="1488" dirty="0">
                <a:hlinkClick r:id="rId5"/>
              </a:rPr>
              <a:t>https://en.wikipedia.org/wiki/Activation_function</a:t>
            </a:r>
            <a:r>
              <a:rPr lang="en-US" sz="1488" dirty="0"/>
              <a:t> </a:t>
            </a:r>
            <a:endParaRPr lang="el-GR" sz="1488" dirty="0"/>
          </a:p>
        </p:txBody>
      </p:sp>
      <p:sp>
        <p:nvSpPr>
          <p:cNvPr id="2" name="Ορθογώνιο 1"/>
          <p:cNvSpPr/>
          <p:nvPr/>
        </p:nvSpPr>
        <p:spPr>
          <a:xfrm>
            <a:off x="3625673" y="3750621"/>
            <a:ext cx="3780367" cy="206851"/>
          </a:xfrm>
          <a:prstGeom prst="rect">
            <a:avLst/>
          </a:prstGeom>
        </p:spPr>
        <p:txBody>
          <a:bodyPr>
            <a:spAutoFit/>
          </a:bodyPr>
          <a:lstStyle/>
          <a:p>
            <a:pPr>
              <a:defRPr/>
            </a:pPr>
            <a:r>
              <a:rPr lang="en-US" sz="744" i="1" dirty="0"/>
              <a:t>http://cs231n.github.io/assets/nn1/</a:t>
            </a:r>
            <a:r>
              <a:rPr lang="en-US" sz="744" i="1" dirty="0" err="1"/>
              <a:t>layer_sizes.jpeg</a:t>
            </a:r>
            <a:endParaRPr lang="en-US" sz="744" i="1" dirty="0"/>
          </a:p>
        </p:txBody>
      </p:sp>
    </p:spTree>
    <p:extLst>
      <p:ext uri="{BB962C8B-B14F-4D97-AF65-F5344CB8AC3E}">
        <p14:creationId xmlns:p14="http://schemas.microsoft.com/office/powerpoint/2010/main" val="130635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Sigmoid</a:t>
            </a:r>
          </a:p>
        </p:txBody>
      </p:sp>
      <p:pic>
        <p:nvPicPr>
          <p:cNvPr id="13" name="Εικόνα 12"/>
          <p:cNvPicPr>
            <a:picLocks noChangeAspect="1"/>
          </p:cNvPicPr>
          <p:nvPr/>
        </p:nvPicPr>
        <p:blipFill>
          <a:blip r:embed="rId3"/>
          <a:stretch>
            <a:fillRect/>
          </a:stretch>
        </p:blipFill>
        <p:spPr>
          <a:xfrm>
            <a:off x="1717360" y="955593"/>
            <a:ext cx="2514994" cy="1785173"/>
          </a:xfrm>
          <a:prstGeom prst="rect">
            <a:avLst/>
          </a:prstGeom>
        </p:spPr>
      </p:pic>
      <p:sp>
        <p:nvSpPr>
          <p:cNvPr id="14" name="Ορθογώνιο 13"/>
          <p:cNvSpPr/>
          <p:nvPr/>
        </p:nvSpPr>
        <p:spPr>
          <a:xfrm>
            <a:off x="1591348" y="3093136"/>
            <a:ext cx="7010397" cy="2153090"/>
          </a:xfrm>
          <a:prstGeom prst="rect">
            <a:avLst/>
          </a:prstGeom>
        </p:spPr>
        <p:txBody>
          <a:bodyPr wrap="square">
            <a:spAutoFit/>
          </a:bodyPr>
          <a:lstStyle/>
          <a:p>
            <a:pPr marL="236277" indent="-236277">
              <a:buFont typeface=".AppleSystemUIFont" charset="-120"/>
              <a:buChar char="+"/>
              <a:defRPr/>
            </a:pPr>
            <a:r>
              <a:rPr lang="en-US" sz="1488" dirty="0"/>
              <a:t>Nice interpretation as the </a:t>
            </a:r>
            <a:r>
              <a:rPr lang="en-US" sz="1488" b="1" dirty="0">
                <a:solidFill>
                  <a:schemeClr val="accent2"/>
                </a:solidFill>
              </a:rPr>
              <a:t>firing rate</a:t>
            </a:r>
            <a:r>
              <a:rPr lang="en-US" sz="1488" dirty="0"/>
              <a:t> of a neuron</a:t>
            </a:r>
          </a:p>
          <a:p>
            <a:pPr marL="614321" lvl="1" indent="-236277">
              <a:buFont typeface="Arial" charset="0"/>
              <a:buChar char="•"/>
              <a:defRPr/>
            </a:pPr>
            <a:r>
              <a:rPr lang="en-US" sz="1488" dirty="0"/>
              <a:t>0 = not firing at all </a:t>
            </a:r>
          </a:p>
          <a:p>
            <a:pPr marL="614321" lvl="1" indent="-236277">
              <a:buFont typeface="Arial" charset="0"/>
              <a:buChar char="•"/>
              <a:defRPr/>
            </a:pPr>
            <a:r>
              <a:rPr lang="en-US" sz="1488" dirty="0"/>
              <a:t>1 = fully firing</a:t>
            </a:r>
          </a:p>
          <a:p>
            <a:pPr marL="614321" lvl="1" indent="-236277">
              <a:buFont typeface="Arial" charset="0"/>
              <a:buChar char="•"/>
              <a:defRPr/>
            </a:pPr>
            <a:endParaRPr lang="en-US" sz="1488" dirty="0"/>
          </a:p>
          <a:p>
            <a:pPr marL="236277" lvl="2" indent="-236277">
              <a:buFont typeface=".AppleSystemUIFont" charset="-120"/>
              <a:buChar char="-"/>
              <a:defRPr/>
            </a:pPr>
            <a:r>
              <a:rPr lang="en-US" sz="1488" dirty="0"/>
              <a:t>Sigmoid neurons </a:t>
            </a:r>
            <a:r>
              <a:rPr lang="en-US" sz="1488" b="1" dirty="0">
                <a:solidFill>
                  <a:schemeClr val="accent2"/>
                </a:solidFill>
              </a:rPr>
              <a:t>saturate</a:t>
            </a:r>
            <a:r>
              <a:rPr lang="en-US" sz="1488" dirty="0"/>
              <a:t> and </a:t>
            </a:r>
            <a:r>
              <a:rPr lang="en-US" sz="1488" b="1" dirty="0">
                <a:solidFill>
                  <a:schemeClr val="accent2"/>
                </a:solidFill>
              </a:rPr>
              <a:t>kill gradients</a:t>
            </a:r>
            <a:r>
              <a:rPr lang="en-US" sz="1488" dirty="0"/>
              <a:t>, thus NN will barely learn</a:t>
            </a:r>
            <a:endParaRPr lang="en-US" sz="1488" b="1" dirty="0">
              <a:solidFill>
                <a:schemeClr val="accent2"/>
              </a:solidFill>
            </a:endParaRPr>
          </a:p>
          <a:p>
            <a:pPr marL="614321" lvl="1" indent="-236277">
              <a:buSzPct val="110000"/>
              <a:buFont typeface="Arial" charset="0"/>
              <a:buChar char="•"/>
              <a:defRPr/>
            </a:pPr>
            <a:r>
              <a:rPr lang="en-US" sz="1488" dirty="0"/>
              <a:t>when the neuron’s activation are 0 or 1 (saturate)</a:t>
            </a:r>
          </a:p>
          <a:p>
            <a:pPr marL="992364" lvl="2" indent="-236277">
              <a:buSzPct val="110000"/>
              <a:buFont typeface="AppleColorEmoji" charset="0"/>
              <a:buChar char="🙁"/>
              <a:defRPr/>
            </a:pPr>
            <a:r>
              <a:rPr lang="en-US" sz="1488" dirty="0"/>
              <a:t>gradient at these regions almost zero </a:t>
            </a:r>
          </a:p>
          <a:p>
            <a:pPr marL="992364" lvl="2" indent="-236277">
              <a:buSzPct val="110000"/>
              <a:buFont typeface="AppleColorEmoji" charset="0"/>
              <a:buChar char="🙁"/>
              <a:defRPr/>
            </a:pPr>
            <a:r>
              <a:rPr lang="en-US" sz="1488" dirty="0"/>
              <a:t>almost no signal will flow to its weights </a:t>
            </a:r>
          </a:p>
          <a:p>
            <a:pPr marL="992364" lvl="2" indent="-236277">
              <a:buSzPct val="110000"/>
              <a:buFont typeface="AppleColorEmoji" charset="0"/>
              <a:buChar char="🙁"/>
              <a:defRPr/>
            </a:pPr>
            <a:r>
              <a:rPr lang="en-US" sz="1488" dirty="0"/>
              <a:t>if initial weights are too large then most neurons would saturate</a:t>
            </a:r>
          </a:p>
        </p:txBody>
      </p:sp>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0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022972"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rPr>
                            <m:t>0,1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022972" cy="254557"/>
              </a:xfrm>
              <a:prstGeom prst="rect">
                <a:avLst/>
              </a:prstGeom>
              <a:blipFill>
                <a:blip r:embed="rId4"/>
                <a:stretch>
                  <a:fillRect l="-4167" b="-4762"/>
                </a:stretch>
              </a:blipFill>
            </p:spPr>
            <p:txBody>
              <a:bodyPr/>
              <a:lstStyle/>
              <a:p>
                <a:r>
                  <a:rPr lang="en-US">
                    <a:noFill/>
                  </a:rPr>
                  <a:t> </a:t>
                </a:r>
              </a:p>
            </p:txBody>
          </p:sp>
        </mc:Fallback>
      </mc:AlternateContent>
      <p:sp>
        <p:nvSpPr>
          <p:cNvPr id="4" name="Ορθογώνιο 3"/>
          <p:cNvSpPr/>
          <p:nvPr/>
        </p:nvSpPr>
        <p:spPr>
          <a:xfrm>
            <a:off x="1775861" y="2740767"/>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00700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Tanh</a:t>
            </a:r>
            <a:endParaRPr lang="en-US" sz="3969" dirty="0"/>
          </a:p>
        </p:txBody>
      </p:sp>
      <mc:AlternateContent xmlns:mc="http://schemas.openxmlformats.org/markup-compatibility/2006" xmlns:a14="http://schemas.microsoft.com/office/drawing/2010/main">
        <mc:Choice Requires="a14">
          <p:sp>
            <p:nvSpPr>
              <p:cNvPr id="14" name="Ορθογώνιο 13"/>
              <p:cNvSpPr/>
              <p:nvPr/>
            </p:nvSpPr>
            <p:spPr>
              <a:xfrm>
                <a:off x="1591348" y="3093136"/>
                <a:ext cx="7010397" cy="779252"/>
              </a:xfrm>
              <a:prstGeom prst="rect">
                <a:avLst/>
              </a:prstGeom>
            </p:spPr>
            <p:txBody>
              <a:bodyPr wrap="square">
                <a:spAutoFit/>
              </a:bodyPr>
              <a:lstStyle/>
              <a:p>
                <a:pPr marL="236277" lvl="2" indent="-236277">
                  <a:buFont typeface=".AppleSystemUIFont" charset="-120"/>
                  <a:buChar char="-"/>
                  <a:defRPr/>
                </a:pPr>
                <a:r>
                  <a:rPr lang="en-US" sz="1488" dirty="0"/>
                  <a:t>Like sigmoid, </a:t>
                </a:r>
                <a:r>
                  <a:rPr lang="en-US" sz="1488" dirty="0" err="1"/>
                  <a:t>tanh</a:t>
                </a:r>
                <a:r>
                  <a:rPr lang="en-US" sz="1488" dirty="0"/>
                  <a:t> neurons </a:t>
                </a:r>
                <a:r>
                  <a:rPr lang="en-US" sz="1488" b="1" dirty="0">
                    <a:solidFill>
                      <a:schemeClr val="accent2"/>
                    </a:solidFill>
                  </a:rPr>
                  <a:t>saturate</a:t>
                </a:r>
              </a:p>
              <a:p>
                <a:pPr marL="236277" lvl="2" indent="-236277">
                  <a:buFont typeface=".AppleSystemUIFont" charset="-120"/>
                  <a:buChar char="-"/>
                  <a:defRPr/>
                </a:pPr>
                <a:r>
                  <a:rPr lang="en-US" sz="1488" dirty="0"/>
                  <a:t>Unlike sigmoid, output is </a:t>
                </a:r>
                <a:r>
                  <a:rPr lang="en-US" sz="1488" b="1" dirty="0">
                    <a:solidFill>
                      <a:schemeClr val="accent2"/>
                    </a:solidFill>
                  </a:rPr>
                  <a:t>zero-centered</a:t>
                </a:r>
              </a:p>
              <a:p>
                <a:pPr marL="236277" lvl="2" indent="-236277">
                  <a:buFont typeface=".AppleSystemUIFont" charset="-120"/>
                  <a:buChar char="-"/>
                  <a:defRPr/>
                </a:pPr>
                <a:r>
                  <a:rPr lang="en-US" sz="1488" dirty="0" err="1"/>
                  <a:t>Tanh</a:t>
                </a:r>
                <a:r>
                  <a:rPr lang="en-US" sz="1488" dirty="0"/>
                  <a:t> is a </a:t>
                </a:r>
                <a:r>
                  <a:rPr lang="en-US" sz="1488" b="1" dirty="0">
                    <a:solidFill>
                      <a:schemeClr val="accent2"/>
                    </a:solidFill>
                  </a:rPr>
                  <a:t>scaled sigmoid</a:t>
                </a:r>
                <a:r>
                  <a:rPr lang="en-US" sz="1488" dirty="0"/>
                  <a:t>: </a:t>
                </a:r>
                <a14:m>
                  <m:oMath xmlns:m="http://schemas.openxmlformats.org/officeDocument/2006/math">
                    <m:func>
                      <m:funcPr>
                        <m:ctrlPr>
                          <a:rPr lang="en-US" sz="1488" i="1">
                            <a:latin typeface="Cambria Math" panose="02040503050406030204" pitchFamily="18" charset="0"/>
                          </a:rPr>
                        </m:ctrlPr>
                      </m:funcPr>
                      <m:fName>
                        <m:r>
                          <m:rPr>
                            <m:sty m:val="p"/>
                          </m:rPr>
                          <a:rPr lang="en-US" sz="1488">
                            <a:latin typeface="Cambria Math" charset="0"/>
                          </a:rPr>
                          <m:t>tanh</m:t>
                        </m:r>
                      </m:fName>
                      <m:e>
                        <m:d>
                          <m:dPr>
                            <m:ctrlPr>
                              <a:rPr lang="en-US" sz="1488" i="1">
                                <a:latin typeface="Cambria Math" panose="02040503050406030204" pitchFamily="18" charset="0"/>
                              </a:rPr>
                            </m:ctrlPr>
                          </m:dPr>
                          <m:e>
                            <m:r>
                              <a:rPr lang="en-US" sz="1488" i="1">
                                <a:latin typeface="Cambria Math" charset="0"/>
                              </a:rPr>
                              <m:t>𝑥</m:t>
                            </m:r>
                          </m:e>
                        </m:d>
                      </m:e>
                    </m:func>
                    <m:r>
                      <a:rPr lang="en-US" sz="1488" i="1">
                        <a:latin typeface="Cambria Math" charset="0"/>
                      </a:rPr>
                      <m:t>=2</m:t>
                    </m:r>
                    <m:r>
                      <a:rPr lang="en-US" sz="1488" i="1">
                        <a:latin typeface="Cambria Math" charset="0"/>
                      </a:rPr>
                      <m:t>𝑠𝑖𝑔𝑚</m:t>
                    </m:r>
                    <m:d>
                      <m:dPr>
                        <m:ctrlPr>
                          <a:rPr lang="en-US" sz="1488" i="1">
                            <a:latin typeface="Cambria Math" panose="02040503050406030204" pitchFamily="18" charset="0"/>
                          </a:rPr>
                        </m:ctrlPr>
                      </m:dPr>
                      <m:e>
                        <m:r>
                          <a:rPr lang="en-US" sz="1488" i="1">
                            <a:latin typeface="Cambria Math" charset="0"/>
                          </a:rPr>
                          <m:t>2</m:t>
                        </m:r>
                        <m:r>
                          <a:rPr lang="en-US" sz="1488" i="1">
                            <a:latin typeface="Cambria Math" charset="0"/>
                          </a:rPr>
                          <m:t>𝑥</m:t>
                        </m:r>
                      </m:e>
                    </m:d>
                    <m:r>
                      <a:rPr lang="en-US" sz="1488" i="1">
                        <a:latin typeface="Cambria Math" charset="0"/>
                      </a:rPr>
                      <m:t>−1</m:t>
                    </m:r>
                  </m:oMath>
                </a14:m>
                <a:endParaRPr lang="en-US" sz="1488"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91348" y="3093136"/>
                <a:ext cx="7010397" cy="779252"/>
              </a:xfrm>
              <a:prstGeom prst="rect">
                <a:avLst/>
              </a:prstGeom>
              <a:blipFill>
                <a:blip r:embed="rId3"/>
                <a:stretch>
                  <a:fillRect l="-522" t="-5469" b="-10156"/>
                </a:stretch>
              </a:blipFill>
            </p:spPr>
            <p:txBody>
              <a:bodyPr/>
              <a:lstStyle/>
              <a:p>
                <a:r>
                  <a:rPr lang="en-US">
                    <a:noFill/>
                  </a:rPr>
                  <a:t> </a:t>
                </a:r>
              </a:p>
            </p:txBody>
          </p:sp>
        </mc:Fallback>
      </mc:AlternateContent>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-1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181670"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ea typeface="Cambria Math" charset="0"/>
                              <a:cs typeface="Cambria Math" charset="0"/>
                            </a:rPr>
                            <m:t>−1</m:t>
                          </m:r>
                          <m:r>
                            <a:rPr lang="en-US" sz="1654" i="1">
                              <a:latin typeface="Cambria Math" charset="0"/>
                            </a:rPr>
                            <m:t>,1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181670" cy="254557"/>
              </a:xfrm>
              <a:prstGeom prst="rect">
                <a:avLst/>
              </a:prstGeom>
              <a:blipFill>
                <a:blip r:embed="rId4"/>
                <a:stretch>
                  <a:fillRect l="-3608" b="-4762"/>
                </a:stretch>
              </a:blipFill>
            </p:spPr>
            <p:txBody>
              <a:bodyPr/>
              <a:lstStyle/>
              <a:p>
                <a:r>
                  <a:rPr lang="en-US">
                    <a:noFill/>
                  </a:rPr>
                  <a:t> </a:t>
                </a:r>
              </a:p>
            </p:txBody>
          </p:sp>
        </mc:Fallback>
      </mc:AlternateContent>
      <p:pic>
        <p:nvPicPr>
          <p:cNvPr id="5" name="Εικόνα 4"/>
          <p:cNvPicPr>
            <a:picLocks noChangeAspect="1"/>
          </p:cNvPicPr>
          <p:nvPr/>
        </p:nvPicPr>
        <p:blipFill>
          <a:blip r:embed="rId5"/>
          <a:stretch>
            <a:fillRect/>
          </a:stretch>
        </p:blipFill>
        <p:spPr>
          <a:xfrm>
            <a:off x="1805545" y="955775"/>
            <a:ext cx="2475030" cy="1744949"/>
          </a:xfrm>
          <a:prstGeom prst="rect">
            <a:avLst/>
          </a:prstGeom>
        </p:spPr>
      </p:pic>
      <p:sp>
        <p:nvSpPr>
          <p:cNvPr id="7" name="Ορθογώνιο 6"/>
          <p:cNvSpPr/>
          <p:nvPr/>
        </p:nvSpPr>
        <p:spPr>
          <a:xfrm>
            <a:off x="1844064" y="2700725"/>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88514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ReLU</a:t>
            </a:r>
            <a:endParaRPr lang="en-US" sz="3969" dirty="0"/>
          </a:p>
        </p:txBody>
      </p:sp>
      <p:sp>
        <p:nvSpPr>
          <p:cNvPr id="2" name="Ορθογώνιο 1"/>
          <p:cNvSpPr/>
          <p:nvPr/>
        </p:nvSpPr>
        <p:spPr>
          <a:xfrm>
            <a:off x="4422340" y="1175480"/>
            <a:ext cx="3223813" cy="779252"/>
          </a:xfrm>
          <a:prstGeom prst="rect">
            <a:avLst/>
          </a:prstGeom>
        </p:spPr>
        <p:txBody>
          <a:bodyPr wrap="square">
            <a:spAutoFit/>
          </a:bodyPr>
          <a:lstStyle/>
          <a:p>
            <a:pPr>
              <a:defRPr/>
            </a:pPr>
            <a:r>
              <a:rPr lang="en-US" sz="1488" dirty="0"/>
              <a:t>Takes a real-valued number and thresholds it at zero</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850426"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sSubSup>
                        <m:sSubSupPr>
                          <m:ctrlPr>
                            <a:rPr lang="en-US" sz="1654" i="1">
                              <a:latin typeface="Cambria Math" panose="02040503050406030204" pitchFamily="18" charset="0"/>
                            </a:rPr>
                          </m:ctrlPr>
                        </m:sSubSupPr>
                        <m:e>
                          <m:r>
                            <a:rPr lang="en-US" sz="1654" i="1">
                              <a:latin typeface="Cambria Math" charset="0"/>
                            </a:rPr>
                            <m:t>𝑅</m:t>
                          </m:r>
                        </m:e>
                        <m:sub>
                          <m:r>
                            <a:rPr lang="en-US" sz="1654" i="1">
                              <a:latin typeface="Cambria Math" charset="0"/>
                            </a:rPr>
                            <m:t>+</m:t>
                          </m:r>
                        </m:sub>
                        <m:sup>
                          <m:r>
                            <a:rPr lang="en-US" sz="1654" i="1">
                              <a:latin typeface="Cambria Math" charset="0"/>
                            </a:rPr>
                            <m:t>𝑛</m:t>
                          </m:r>
                        </m:sup>
                      </m:sSubSup>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850426" cy="254557"/>
              </a:xfrm>
              <a:prstGeom prst="rect">
                <a:avLst/>
              </a:prstGeom>
              <a:blipFill>
                <a:blip r:embed="rId3"/>
                <a:stretch>
                  <a:fillRect l="-5755" r="-719" b="-11905"/>
                </a:stretch>
              </a:blipFill>
            </p:spPr>
            <p:txBody>
              <a:bodyPr/>
              <a:lstStyle/>
              <a:p>
                <a:r>
                  <a:rPr lang="en-US">
                    <a:noFill/>
                  </a:rPr>
                  <a:t> </a:t>
                </a:r>
              </a:p>
            </p:txBody>
          </p:sp>
        </mc:Fallback>
      </mc:AlternateContent>
      <p:pic>
        <p:nvPicPr>
          <p:cNvPr id="6" name="Εικόνα 5"/>
          <p:cNvPicPr>
            <a:picLocks noChangeAspect="1"/>
          </p:cNvPicPr>
          <p:nvPr/>
        </p:nvPicPr>
        <p:blipFill>
          <a:blip r:embed="rId4"/>
          <a:stretch>
            <a:fillRect/>
          </a:stretch>
        </p:blipFill>
        <p:spPr>
          <a:xfrm>
            <a:off x="1805545" y="985523"/>
            <a:ext cx="2475030" cy="1770150"/>
          </a:xfrm>
          <a:prstGeom prst="rect">
            <a:avLst/>
          </a:prstGeom>
        </p:spPr>
      </p:pic>
      <p:sp>
        <p:nvSpPr>
          <p:cNvPr id="9" name="Rectangle 8"/>
          <p:cNvSpPr/>
          <p:nvPr/>
        </p:nvSpPr>
        <p:spPr>
          <a:xfrm>
            <a:off x="1805546" y="2984709"/>
            <a:ext cx="6560895" cy="2382062"/>
          </a:xfrm>
          <a:prstGeom prst="rect">
            <a:avLst/>
          </a:prstGeom>
        </p:spPr>
        <p:txBody>
          <a:bodyPr wrap="square">
            <a:spAutoFit/>
          </a:bodyPr>
          <a:lstStyle/>
          <a:p>
            <a:r>
              <a:rPr lang="en-US" sz="1488" dirty="0"/>
              <a:t>Most Deep Networks use </a:t>
            </a:r>
            <a:r>
              <a:rPr lang="en-US" sz="1488" dirty="0" err="1"/>
              <a:t>ReLU</a:t>
            </a:r>
            <a:r>
              <a:rPr lang="en-US" sz="1488" dirty="0"/>
              <a:t> nowadays </a:t>
            </a:r>
          </a:p>
          <a:p>
            <a:pPr marL="236277" indent="-236277">
              <a:buFont typeface="AppleColorEmoji" charset="0"/>
              <a:buChar char="🙂"/>
            </a:pPr>
            <a:endParaRPr lang="en-US" sz="1488" dirty="0"/>
          </a:p>
          <a:p>
            <a:pPr marL="236277" indent="-236277">
              <a:buFont typeface="AppleColorEmoji" charset="0"/>
              <a:buChar char="🙂"/>
            </a:pPr>
            <a:r>
              <a:rPr lang="en-US" sz="1488" dirty="0"/>
              <a:t>Trains much </a:t>
            </a:r>
            <a:r>
              <a:rPr lang="en-US" sz="1488" b="1" dirty="0">
                <a:solidFill>
                  <a:schemeClr val="accent2"/>
                </a:solidFill>
              </a:rPr>
              <a:t>faster</a:t>
            </a:r>
          </a:p>
          <a:p>
            <a:pPr marL="614321" lvl="1" indent="-236277">
              <a:buFont typeface="Arial" charset="0"/>
              <a:buChar char="•"/>
            </a:pPr>
            <a:r>
              <a:rPr lang="en-US" sz="1488" dirty="0"/>
              <a:t>accelerates the convergence of SGD</a:t>
            </a:r>
          </a:p>
          <a:p>
            <a:pPr marL="614321" lvl="1" indent="-236277">
              <a:buFont typeface="Arial" charset="0"/>
              <a:buChar char="•"/>
            </a:pPr>
            <a:r>
              <a:rPr lang="en-US" sz="1488" dirty="0"/>
              <a:t>due to linear, non-saturating form </a:t>
            </a:r>
          </a:p>
          <a:p>
            <a:pPr marL="236277" indent="-236277">
              <a:buFont typeface="AppleColorEmoji" charset="0"/>
              <a:buChar char="🙂"/>
            </a:pPr>
            <a:r>
              <a:rPr lang="en-US" sz="1488" dirty="0"/>
              <a:t>Less expensive operations</a:t>
            </a:r>
          </a:p>
          <a:p>
            <a:pPr marL="614321" lvl="1" indent="-236277">
              <a:buFont typeface="Arial" charset="0"/>
              <a:buChar char="•"/>
            </a:pPr>
            <a:r>
              <a:rPr lang="en-US" sz="1488" dirty="0"/>
              <a:t>compared to sigmoid/</a:t>
            </a:r>
            <a:r>
              <a:rPr lang="en-US" sz="1488" dirty="0" err="1"/>
              <a:t>tanh</a:t>
            </a:r>
            <a:r>
              <a:rPr lang="en-US" sz="1488" dirty="0"/>
              <a:t> (exponentials etc.)</a:t>
            </a:r>
          </a:p>
          <a:p>
            <a:pPr marL="614321" lvl="1" indent="-236277">
              <a:buFont typeface="Arial" charset="0"/>
              <a:buChar char="•"/>
            </a:pPr>
            <a:r>
              <a:rPr lang="en-US" sz="1488" dirty="0"/>
              <a:t>implemented by simply thresholding a matrix at zero</a:t>
            </a:r>
          </a:p>
          <a:p>
            <a:pPr marL="236277" indent="-236277">
              <a:buFont typeface="AppleColorEmoji" charset="0"/>
              <a:buChar char="🙂"/>
            </a:pPr>
            <a:r>
              <a:rPr lang="en-US" sz="1488" dirty="0"/>
              <a:t>More </a:t>
            </a:r>
            <a:r>
              <a:rPr lang="en-US" sz="1488" b="1" dirty="0">
                <a:solidFill>
                  <a:schemeClr val="accent2"/>
                </a:solidFill>
              </a:rPr>
              <a:t>expressive </a:t>
            </a:r>
          </a:p>
          <a:p>
            <a:pPr marL="236277" indent="-236277">
              <a:buFont typeface="AppleColorEmoji" charset="0"/>
              <a:buChar char="🙂"/>
            </a:pPr>
            <a:r>
              <a:rPr lang="en-US" sz="1488" dirty="0"/>
              <a:t>Prevents the </a:t>
            </a:r>
            <a:r>
              <a:rPr lang="en-US" sz="1488" b="1" dirty="0">
                <a:solidFill>
                  <a:schemeClr val="accent2"/>
                </a:solidFill>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281464" y="1404517"/>
                <a:ext cx="1625958"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488" i="1">
                          <a:solidFill>
                            <a:srgbClr val="000000"/>
                          </a:solidFill>
                          <a:latin typeface="Cambria Math" charset="0"/>
                        </a:rPr>
                        <m:t>f</m:t>
                      </m:r>
                      <m:d>
                        <m:dPr>
                          <m:ctrlPr>
                            <a:rPr lang="en-US" sz="1488" i="1">
                              <a:solidFill>
                                <a:srgbClr val="000000"/>
                              </a:solidFill>
                              <a:latin typeface="Cambria Math" panose="02040503050406030204" pitchFamily="18" charset="0"/>
                            </a:rPr>
                          </m:ctrlPr>
                        </m:dPr>
                        <m:e>
                          <m:r>
                            <a:rPr lang="en-US" sz="1488" i="1">
                              <a:solidFill>
                                <a:srgbClr val="000000"/>
                              </a:solidFill>
                              <a:latin typeface="Cambria Math" charset="0"/>
                            </a:rPr>
                            <m:t>𝑥</m:t>
                          </m:r>
                        </m:e>
                      </m:d>
                      <m:r>
                        <a:rPr lang="en-US" sz="1488" i="1">
                          <a:solidFill>
                            <a:srgbClr val="000000"/>
                          </a:solidFill>
                          <a:latin typeface="Cambria Math" charset="0"/>
                        </a:rPr>
                        <m:t>= </m:t>
                      </m:r>
                      <m:r>
                        <m:rPr>
                          <m:sty m:val="p"/>
                        </m:rPr>
                        <a:rPr lang="en-US" sz="1488">
                          <a:solidFill>
                            <a:srgbClr val="000000"/>
                          </a:solidFill>
                          <a:latin typeface="Cambria Math" charset="0"/>
                        </a:rPr>
                        <m:t>max</m:t>
                      </m:r>
                      <m:r>
                        <a:rPr lang="en-US" sz="1488" i="1">
                          <a:solidFill>
                            <a:srgbClr val="000000"/>
                          </a:solidFill>
                          <a:latin typeface="Cambria Math" charset="0"/>
                        </a:rPr>
                        <m:t>⁡(0,</m:t>
                      </m:r>
                      <m:r>
                        <a:rPr lang="en-US" sz="1488" i="1">
                          <a:solidFill>
                            <a:srgbClr val="000000"/>
                          </a:solidFill>
                          <a:latin typeface="Cambria Math" charset="0"/>
                        </a:rPr>
                        <m:t>𝑥</m:t>
                      </m:r>
                      <m:r>
                        <a:rPr lang="en-US" sz="1488" i="1">
                          <a:solidFill>
                            <a:srgbClr val="000000"/>
                          </a:solidFill>
                          <a:latin typeface="Cambria Math" charset="0"/>
                        </a:rPr>
                        <m:t>)</m:t>
                      </m:r>
                    </m:oMath>
                  </m:oMathPara>
                </a14:m>
                <a:endParaRPr lang="el-GR" sz="1488"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281464" y="1404517"/>
                <a:ext cx="1625958" cy="321306"/>
              </a:xfrm>
              <a:prstGeom prst="rect">
                <a:avLst/>
              </a:prstGeom>
              <a:blipFill>
                <a:blip r:embed="rId5"/>
                <a:stretch>
                  <a:fillRect b="-11321"/>
                </a:stretch>
              </a:blipFill>
            </p:spPr>
            <p:txBody>
              <a:bodyPr/>
              <a:lstStyle/>
              <a:p>
                <a:r>
                  <a:rPr lang="en-US">
                    <a:noFill/>
                  </a:rPr>
                  <a:t> </a:t>
                </a:r>
              </a:p>
            </p:txBody>
          </p:sp>
        </mc:Fallback>
      </mc:AlternateContent>
      <p:sp>
        <p:nvSpPr>
          <p:cNvPr id="10" name="Ορθογώνιο 9"/>
          <p:cNvSpPr/>
          <p:nvPr/>
        </p:nvSpPr>
        <p:spPr>
          <a:xfrm>
            <a:off x="1844064" y="2755673"/>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687240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2353639" y="861084"/>
            <a:ext cx="4924978" cy="1989400"/>
          </a:xfrm>
          <a:prstGeom prst="rect">
            <a:avLst/>
          </a:prstGeom>
        </p:spPr>
      </p:pic>
      <p:sp>
        <p:nvSpPr>
          <p:cNvPr id="14"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Overfitting</a:t>
            </a:r>
          </a:p>
        </p:txBody>
      </p:sp>
      <p:sp>
        <p:nvSpPr>
          <p:cNvPr id="18" name="TextBox 17"/>
          <p:cNvSpPr txBox="1"/>
          <p:nvPr/>
        </p:nvSpPr>
        <p:spPr>
          <a:xfrm>
            <a:off x="4926389" y="3555674"/>
            <a:ext cx="2971788" cy="1008225"/>
          </a:xfrm>
          <a:prstGeom prst="rect">
            <a:avLst/>
          </a:prstGeom>
          <a:noFill/>
        </p:spPr>
        <p:txBody>
          <a:bodyPr wrap="square" rtlCol="0">
            <a:spAutoFit/>
          </a:bodyPr>
          <a:lstStyle/>
          <a:p>
            <a:pPr algn="just"/>
            <a:r>
              <a:rPr lang="en-US" sz="1488" dirty="0"/>
              <a:t>Learned hypothesis may </a:t>
            </a:r>
            <a:r>
              <a:rPr lang="en-US" sz="1488" b="1" dirty="0">
                <a:solidFill>
                  <a:schemeClr val="accent2"/>
                </a:solidFill>
              </a:rPr>
              <a:t>fit</a:t>
            </a:r>
            <a:r>
              <a:rPr lang="en-US" sz="1488" dirty="0"/>
              <a:t> the training data very well, even outliers (</a:t>
            </a:r>
            <a:r>
              <a:rPr lang="en-US" sz="1488" b="1" dirty="0">
                <a:solidFill>
                  <a:schemeClr val="accent2"/>
                </a:solidFill>
              </a:rPr>
              <a:t>noise</a:t>
            </a:r>
            <a:r>
              <a:rPr lang="en-US" sz="1488" dirty="0"/>
              <a:t>) but fail to </a:t>
            </a:r>
            <a:r>
              <a:rPr lang="en-US" sz="1488" b="1" dirty="0">
                <a:solidFill>
                  <a:schemeClr val="accent2"/>
                </a:solidFill>
              </a:rPr>
              <a:t>generalize</a:t>
            </a:r>
            <a:r>
              <a:rPr lang="en-US" sz="1488" dirty="0"/>
              <a:t> to new examples (test data)</a:t>
            </a:r>
            <a:endParaRPr lang="el-GR" sz="1488" dirty="0"/>
          </a:p>
        </p:txBody>
      </p:sp>
      <p:pic>
        <p:nvPicPr>
          <p:cNvPr id="20" name="Εικόνα 19"/>
          <p:cNvPicPr>
            <a:picLocks noChangeAspect="1"/>
          </p:cNvPicPr>
          <p:nvPr/>
        </p:nvPicPr>
        <p:blipFill>
          <a:blip r:embed="rId4"/>
          <a:stretch>
            <a:fillRect/>
          </a:stretch>
        </p:blipFill>
        <p:spPr>
          <a:xfrm>
            <a:off x="1545061" y="2850484"/>
            <a:ext cx="3271067" cy="2402875"/>
          </a:xfrm>
          <a:prstGeom prst="rect">
            <a:avLst/>
          </a:prstGeom>
        </p:spPr>
      </p:pic>
      <p:sp>
        <p:nvSpPr>
          <p:cNvPr id="2" name="Ορθογώνιο 1"/>
          <p:cNvSpPr/>
          <p:nvPr/>
        </p:nvSpPr>
        <p:spPr>
          <a:xfrm>
            <a:off x="4926389" y="2916783"/>
            <a:ext cx="3780367" cy="206851"/>
          </a:xfrm>
          <a:prstGeom prst="rect">
            <a:avLst/>
          </a:prstGeom>
        </p:spPr>
        <p:txBody>
          <a:bodyPr>
            <a:spAutoFit/>
          </a:bodyPr>
          <a:lstStyle/>
          <a:p>
            <a:r>
              <a:rPr lang="en-US" sz="744" i="1" dirty="0"/>
              <a:t>http://</a:t>
            </a:r>
            <a:r>
              <a:rPr lang="en-US" sz="744" i="1" dirty="0" err="1"/>
              <a:t>wiki.bethanycrane.com</a:t>
            </a:r>
            <a:r>
              <a:rPr lang="en-US" sz="744" i="1" dirty="0"/>
              <a:t>/overfitting-of-data</a:t>
            </a:r>
          </a:p>
        </p:txBody>
      </p:sp>
      <p:sp>
        <p:nvSpPr>
          <p:cNvPr id="4" name="Ορθογώνιο 3"/>
          <p:cNvSpPr/>
          <p:nvPr/>
        </p:nvSpPr>
        <p:spPr>
          <a:xfrm>
            <a:off x="1545061" y="5319659"/>
            <a:ext cx="3780367" cy="206851"/>
          </a:xfrm>
          <a:prstGeom prst="rect">
            <a:avLst/>
          </a:prstGeom>
        </p:spPr>
        <p:txBody>
          <a:bodyPr>
            <a:spAutoFit/>
          </a:bodyPr>
          <a:lstStyle/>
          <a:p>
            <a:r>
              <a:rPr lang="en-US" sz="744" i="1" dirty="0"/>
              <a:t>https://</a:t>
            </a:r>
            <a:r>
              <a:rPr lang="en-US" sz="744" i="1" dirty="0" err="1"/>
              <a:t>www.neuraldesigner.com</a:t>
            </a:r>
            <a:r>
              <a:rPr lang="en-US" sz="744" i="1" dirty="0"/>
              <a:t>/images/learning/</a:t>
            </a:r>
            <a:r>
              <a:rPr lang="en-US" sz="744" i="1" dirty="0" err="1"/>
              <a:t>selection_error.svg</a:t>
            </a:r>
            <a:endParaRPr lang="el-GR" sz="744" i="1" dirty="0"/>
          </a:p>
        </p:txBody>
      </p:sp>
    </p:spTree>
    <p:extLst>
      <p:ext uri="{BB962C8B-B14F-4D97-AF65-F5344CB8AC3E}">
        <p14:creationId xmlns:p14="http://schemas.microsoft.com/office/powerpoint/2010/main" val="1866904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6043" y="894940"/>
            <a:ext cx="3159521" cy="1690664"/>
          </a:xfrm>
          <a:prstGeom prst="rect">
            <a:avLst/>
          </a:prstGeom>
        </p:spPr>
      </p:pic>
      <p:sp>
        <p:nvSpPr>
          <p:cNvPr id="10" name="TextBox 9"/>
          <p:cNvSpPr txBox="1"/>
          <p:nvPr/>
        </p:nvSpPr>
        <p:spPr>
          <a:xfrm>
            <a:off x="1398601" y="2842358"/>
            <a:ext cx="5869516" cy="1466171"/>
          </a:xfrm>
          <a:prstGeom prst="rect">
            <a:avLst/>
          </a:prstGeom>
          <a:noFill/>
        </p:spPr>
        <p:txBody>
          <a:bodyPr wrap="square" rtlCol="0">
            <a:spAutoFit/>
          </a:bodyPr>
          <a:lstStyle/>
          <a:p>
            <a:r>
              <a:rPr lang="en-US" sz="1488" b="1" dirty="0">
                <a:solidFill>
                  <a:schemeClr val="accent2"/>
                </a:solidFill>
              </a:rPr>
              <a:t>L2 = weight decay</a:t>
            </a:r>
          </a:p>
          <a:p>
            <a:pPr marL="236277" indent="-236277">
              <a:buFont typeface="Arial" charset="0"/>
              <a:buChar char="•"/>
            </a:pPr>
            <a:r>
              <a:rPr lang="en-US" sz="1488" dirty="0"/>
              <a:t>Regularization term that penalizes big weights,               added to the objective</a:t>
            </a:r>
          </a:p>
          <a:p>
            <a:pPr marL="236277" indent="-236277">
              <a:buFont typeface="Arial" charset="0"/>
              <a:buChar char="•"/>
            </a:pPr>
            <a:r>
              <a:rPr lang="en-US" sz="1488" dirty="0"/>
              <a:t>Weight decay value determines how dominant regularization is during gradient computation</a:t>
            </a:r>
          </a:p>
          <a:p>
            <a:pPr marL="236277" indent="-236277">
              <a:buFont typeface="Arial" charset="0"/>
              <a:buChar char="•"/>
            </a:pPr>
            <a:r>
              <a:rPr lang="en-US" sz="1488" dirty="0"/>
              <a:t>Big weight decay coefficient </a:t>
            </a:r>
            <a:r>
              <a:rPr lang="en-US" sz="1488" dirty="0">
                <a:sym typeface="Wingdings"/>
              </a:rPr>
              <a:t> big </a:t>
            </a:r>
            <a:r>
              <a:rPr lang="en-US" sz="1488" dirty="0"/>
              <a:t>penalty for big weights</a:t>
            </a:r>
            <a:endParaRPr lang="en-US" sz="1488" b="1" dirty="0">
              <a:solidFill>
                <a:schemeClr val="accent2"/>
              </a:solidFill>
            </a:endParaRP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Regularization</a:t>
            </a:r>
          </a:p>
        </p:txBody>
      </p:sp>
      <p:sp>
        <p:nvSpPr>
          <p:cNvPr id="9" name="Ορθογώνιο 8"/>
          <p:cNvSpPr/>
          <p:nvPr/>
        </p:nvSpPr>
        <p:spPr>
          <a:xfrm>
            <a:off x="4515564" y="1032902"/>
            <a:ext cx="4172890" cy="1466171"/>
          </a:xfrm>
          <a:prstGeom prst="rect">
            <a:avLst/>
          </a:prstGeom>
        </p:spPr>
        <p:txBody>
          <a:bodyPr wrap="square">
            <a:spAutoFit/>
          </a:bodyPr>
          <a:lstStyle/>
          <a:p>
            <a:r>
              <a:rPr lang="en-US" sz="1488" b="1" dirty="0">
                <a:solidFill>
                  <a:schemeClr val="accent2"/>
                </a:solidFill>
              </a:rPr>
              <a:t>Dropout</a:t>
            </a:r>
          </a:p>
          <a:p>
            <a:pPr marL="236277" indent="-236277">
              <a:buFont typeface="Arial" charset="0"/>
              <a:buChar char="•"/>
            </a:pPr>
            <a:r>
              <a:rPr lang="en-US" sz="1488" dirty="0"/>
              <a:t>Randomly drop units (along with their connections) during training</a:t>
            </a:r>
          </a:p>
          <a:p>
            <a:pPr marL="236277" indent="-236277">
              <a:buFont typeface="Arial" charset="0"/>
              <a:buChar char="•"/>
            </a:pPr>
            <a:r>
              <a:rPr lang="en-US" sz="1488" dirty="0"/>
              <a:t>Each unit retained with fixed probability p, independent of other units </a:t>
            </a:r>
          </a:p>
          <a:p>
            <a:pPr marL="236277" indent="-236277">
              <a:buClr>
                <a:schemeClr val="tx1"/>
              </a:buClr>
              <a:buFont typeface="Arial" charset="0"/>
              <a:buChar char="•"/>
            </a:pPr>
            <a:r>
              <a:rPr lang="en-US" sz="1488" dirty="0">
                <a:solidFill>
                  <a:schemeClr val="accent2"/>
                </a:solidFill>
              </a:rPr>
              <a:t>Hyper-parameter</a:t>
            </a:r>
            <a:r>
              <a:rPr lang="en-US" sz="1488"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631032" y="3251654"/>
                <a:ext cx="2907707" cy="648319"/>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𝐽</m:t>
                          </m:r>
                        </m:e>
                        <m:sub>
                          <m:r>
                            <a:rPr lang="en-US" sz="1488" i="1">
                              <a:latin typeface="Cambria Math" charset="0"/>
                            </a:rPr>
                            <m:t>𝑟𝑒𝑔</m:t>
                          </m:r>
                        </m:sub>
                      </m:sSub>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 </m:t>
                      </m:r>
                      <m:r>
                        <a:rPr lang="en-US" sz="1488" i="1">
                          <a:latin typeface="Cambria Math" charset="0"/>
                        </a:rPr>
                        <m:t>𝐽</m:t>
                      </m:r>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m:t>
                      </m:r>
                      <m:r>
                        <a:rPr lang="el-GR" sz="1488" i="1">
                          <a:latin typeface="Cambria Math" charset="0"/>
                        </a:rPr>
                        <m:t>𝜆</m:t>
                      </m:r>
                      <m:nary>
                        <m:naryPr>
                          <m:chr m:val="∑"/>
                          <m:supHide m:val="on"/>
                          <m:ctrlPr>
                            <a:rPr lang="el-GR" sz="1488" i="1">
                              <a:latin typeface="Cambria Math" panose="02040503050406030204" pitchFamily="18" charset="0"/>
                            </a:rPr>
                          </m:ctrlPr>
                        </m:naryPr>
                        <m:sub>
                          <m:r>
                            <m:rPr>
                              <m:brk m:alnAt="7"/>
                            </m:rPr>
                            <a:rPr lang="en-US" sz="1488" i="1">
                              <a:latin typeface="Cambria Math" charset="0"/>
                            </a:rPr>
                            <m:t>𝑘</m:t>
                          </m:r>
                        </m:sub>
                        <m:sup/>
                        <m:e>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𝑘</m:t>
                              </m:r>
                            </m:sub>
                            <m:sup>
                              <m:r>
                                <a:rPr lang="en-US" sz="1488" i="1">
                                  <a:latin typeface="Cambria Math" charset="0"/>
                                </a:rPr>
                                <m:t>2</m:t>
                              </m:r>
                            </m:sup>
                          </m:sSubSup>
                        </m:e>
                      </m:nary>
                    </m:oMath>
                  </m:oMathPara>
                </a14:m>
                <a:endParaRPr lang="en-US" sz="1488"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5631032" y="3251654"/>
                <a:ext cx="2907707" cy="648319"/>
              </a:xfrm>
              <a:prstGeom prst="rect">
                <a:avLst/>
              </a:prstGeom>
              <a:blipFill>
                <a:blip r:embed="rId4"/>
                <a:stretch>
                  <a:fillRect/>
                </a:stretch>
              </a:blipFill>
            </p:spPr>
            <p:txBody>
              <a:bodyPr/>
              <a:lstStyle/>
              <a:p>
                <a:r>
                  <a:rPr lang="en-US">
                    <a:noFill/>
                  </a:rPr>
                  <a:t> </a:t>
                </a:r>
              </a:p>
            </p:txBody>
          </p:sp>
        </mc:Fallback>
      </mc:AlternateContent>
      <p:sp>
        <p:nvSpPr>
          <p:cNvPr id="14" name="TextBox 13"/>
          <p:cNvSpPr txBox="1"/>
          <p:nvPr/>
        </p:nvSpPr>
        <p:spPr>
          <a:xfrm>
            <a:off x="1398600" y="4510411"/>
            <a:ext cx="6320192" cy="1237198"/>
          </a:xfrm>
          <a:prstGeom prst="rect">
            <a:avLst/>
          </a:prstGeom>
          <a:noFill/>
        </p:spPr>
        <p:txBody>
          <a:bodyPr wrap="none" rtlCol="0">
            <a:spAutoFit/>
          </a:bodyPr>
          <a:lstStyle/>
          <a:p>
            <a:r>
              <a:rPr lang="en-US" sz="1488" b="1" dirty="0">
                <a:solidFill>
                  <a:schemeClr val="accent2"/>
                </a:solidFill>
              </a:rPr>
              <a:t>Early-stopping</a:t>
            </a:r>
          </a:p>
          <a:p>
            <a:pPr marL="236277" indent="-236277">
              <a:buFont typeface="Arial" charset="0"/>
              <a:buChar char="•"/>
            </a:pPr>
            <a:r>
              <a:rPr lang="en-US" sz="1488" dirty="0"/>
              <a:t>Use validation error to decide when to stop training</a:t>
            </a:r>
          </a:p>
          <a:p>
            <a:pPr marL="236277" indent="-236277">
              <a:buFont typeface="Arial" charset="0"/>
              <a:buChar char="•"/>
            </a:pPr>
            <a:r>
              <a:rPr lang="en-US" sz="1488" dirty="0"/>
              <a:t>Stop when monitored quantity has not improved after n subsequent epochs</a:t>
            </a:r>
          </a:p>
          <a:p>
            <a:pPr marL="236277" indent="-236277">
              <a:buFont typeface="Arial" charset="0"/>
              <a:buChar char="•"/>
            </a:pPr>
            <a:r>
              <a:rPr lang="en-US" sz="1488" dirty="0"/>
              <a:t>n is called patience </a:t>
            </a:r>
          </a:p>
          <a:p>
            <a:endParaRPr lang="el-GR" sz="1488" dirty="0"/>
          </a:p>
        </p:txBody>
      </p:sp>
      <p:sp>
        <p:nvSpPr>
          <p:cNvPr id="5" name="Ορθογώνιο 4"/>
          <p:cNvSpPr/>
          <p:nvPr/>
        </p:nvSpPr>
        <p:spPr>
          <a:xfrm>
            <a:off x="4480493" y="2456056"/>
            <a:ext cx="4207961" cy="397673"/>
          </a:xfrm>
          <a:prstGeom prst="rect">
            <a:avLst/>
          </a:prstGeom>
        </p:spPr>
        <p:txBody>
          <a:bodyPr wrap="square">
            <a:spAutoFit/>
          </a:bodyPr>
          <a:lstStyle/>
          <a:p>
            <a:r>
              <a:rPr lang="en-US" sz="992" i="1" dirty="0">
                <a:solidFill>
                  <a:srgbClr val="222222"/>
                </a:solidFill>
                <a:latin typeface="Arial" charset="0"/>
              </a:rPr>
              <a:t>Srivastava, </a:t>
            </a:r>
            <a:r>
              <a:rPr lang="en-US" sz="992" i="1" dirty="0" err="1">
                <a:solidFill>
                  <a:srgbClr val="222222"/>
                </a:solidFill>
                <a:latin typeface="Arial" charset="0"/>
              </a:rPr>
              <a:t>Nitish</a:t>
            </a:r>
            <a:r>
              <a:rPr lang="en-US" sz="992" i="1" dirty="0">
                <a:solidFill>
                  <a:srgbClr val="222222"/>
                </a:solidFill>
                <a:latin typeface="Arial" charset="0"/>
              </a:rPr>
              <a:t>, et al. </a:t>
            </a:r>
            <a:r>
              <a:rPr lang="en-US" sz="992" i="1" dirty="0">
                <a:solidFill>
                  <a:srgbClr val="222222"/>
                </a:solidFill>
                <a:latin typeface="Arial" charset="0"/>
                <a:hlinkClick r:id="rId5"/>
              </a:rPr>
              <a:t>"Dropout: a simple way to prevent neural networks from overfitting."</a:t>
            </a:r>
            <a:r>
              <a:rPr lang="en-US" sz="992" i="1" dirty="0">
                <a:solidFill>
                  <a:srgbClr val="222222"/>
                </a:solidFill>
                <a:latin typeface="Arial" charset="0"/>
              </a:rPr>
              <a:t> Journal of machine learning research (2014)</a:t>
            </a:r>
            <a:endParaRPr lang="el-GR" sz="992" i="1" dirty="0"/>
          </a:p>
        </p:txBody>
      </p:sp>
    </p:spTree>
    <p:extLst>
      <p:ext uri="{BB962C8B-B14F-4D97-AF65-F5344CB8AC3E}">
        <p14:creationId xmlns:p14="http://schemas.microsoft.com/office/powerpoint/2010/main" val="1691692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Tuning hyper-parameters</a:t>
            </a:r>
          </a:p>
        </p:txBody>
      </p:sp>
      <p:sp>
        <p:nvSpPr>
          <p:cNvPr id="10" name="Ορθογώνιο 9"/>
          <p:cNvSpPr/>
          <p:nvPr/>
        </p:nvSpPr>
        <p:spPr>
          <a:xfrm>
            <a:off x="1482055" y="2893503"/>
            <a:ext cx="7077687" cy="2611036"/>
          </a:xfrm>
          <a:prstGeom prst="rect">
            <a:avLst/>
          </a:prstGeom>
        </p:spPr>
        <p:txBody>
          <a:bodyPr wrap="square">
            <a:spAutoFit/>
          </a:bodyPr>
          <a:lstStyle/>
          <a:p>
            <a:r>
              <a:rPr lang="en-US" sz="1488" dirty="0"/>
              <a:t>“Grid and random search of 9 trials for optimizing function g(x) ≈ g(x) + h(y)</a:t>
            </a:r>
          </a:p>
          <a:p>
            <a:r>
              <a:rPr lang="en-US" sz="1488" dirty="0"/>
              <a:t>With grid search, nine trials only test g(x) in three distinct places. </a:t>
            </a:r>
          </a:p>
          <a:p>
            <a:r>
              <a:rPr lang="en-US" sz="1488" dirty="0"/>
              <a:t>With random search, all nine trials explore distinct values of g. ”</a:t>
            </a:r>
          </a:p>
          <a:p>
            <a:endParaRPr lang="en-US" sz="1488" dirty="0"/>
          </a:p>
          <a:p>
            <a:r>
              <a:rPr lang="en-US" sz="1488" dirty="0"/>
              <a:t>Both try configurations randomly and </a:t>
            </a:r>
            <a:r>
              <a:rPr lang="en-US" sz="1488" b="1" dirty="0">
                <a:solidFill>
                  <a:schemeClr val="accent2"/>
                </a:solidFill>
              </a:rPr>
              <a:t>blindly</a:t>
            </a:r>
          </a:p>
          <a:p>
            <a:r>
              <a:rPr lang="en-US" sz="1488" dirty="0"/>
              <a:t>Next trial is independent to all the trials done before</a:t>
            </a:r>
          </a:p>
          <a:p>
            <a:endParaRPr lang="en-US" sz="1488" dirty="0"/>
          </a:p>
          <a:p>
            <a:r>
              <a:rPr lang="en-US" sz="1488" b="1" dirty="0">
                <a:hlinkClick r:id="rId3"/>
              </a:rPr>
              <a:t>Bayesian optimization for hyper-parameter tuning:</a:t>
            </a:r>
            <a:endParaRPr lang="en-US" sz="1488" b="1" dirty="0"/>
          </a:p>
          <a:p>
            <a:r>
              <a:rPr lang="en-US" sz="1488" dirty="0"/>
              <a:t>Make smarter choice for the next trial, minimize the number of trials</a:t>
            </a:r>
          </a:p>
          <a:p>
            <a:pPr marL="283533" indent="-283533">
              <a:buFont typeface="+mj-lt"/>
              <a:buAutoNum type="arabicPeriod"/>
            </a:pPr>
            <a:r>
              <a:rPr lang="en-US" sz="1488" dirty="0"/>
              <a:t>Collect the performance at several configurations</a:t>
            </a:r>
          </a:p>
          <a:p>
            <a:pPr marL="283533" indent="-283533">
              <a:buFont typeface="+mj-lt"/>
              <a:buAutoNum type="arabicPeriod"/>
            </a:pPr>
            <a:r>
              <a:rPr lang="en-US" sz="1488" dirty="0"/>
              <a:t>Make inference and decide what configuration to try next</a:t>
            </a:r>
          </a:p>
        </p:txBody>
      </p:sp>
      <p:pic>
        <p:nvPicPr>
          <p:cNvPr id="11" name="Εικόνα 10"/>
          <p:cNvPicPr>
            <a:picLocks noChangeAspect="1"/>
          </p:cNvPicPr>
          <p:nvPr/>
        </p:nvPicPr>
        <p:blipFill>
          <a:blip r:embed="rId4"/>
          <a:stretch>
            <a:fillRect/>
          </a:stretch>
        </p:blipFill>
        <p:spPr>
          <a:xfrm>
            <a:off x="1482055" y="881478"/>
            <a:ext cx="4006139" cy="2012025"/>
          </a:xfrm>
          <a:prstGeom prst="rect">
            <a:avLst/>
          </a:prstGeom>
        </p:spPr>
      </p:pic>
      <p:sp>
        <p:nvSpPr>
          <p:cNvPr id="12" name="Ορθογώνιο 11"/>
          <p:cNvSpPr/>
          <p:nvPr/>
        </p:nvSpPr>
        <p:spPr>
          <a:xfrm>
            <a:off x="5808475" y="1077273"/>
            <a:ext cx="2404733" cy="1008225"/>
          </a:xfrm>
          <a:prstGeom prst="rect">
            <a:avLst/>
          </a:prstGeom>
        </p:spPr>
        <p:txBody>
          <a:bodyPr wrap="square">
            <a:spAutoFit/>
          </a:bodyPr>
          <a:lstStyle/>
          <a:p>
            <a:pPr algn="ctr"/>
            <a:r>
              <a:rPr lang="en-US" sz="1488" dirty="0"/>
              <a:t>g(x) ≈ g(x) + h(y)</a:t>
            </a:r>
          </a:p>
          <a:p>
            <a:pPr algn="ctr"/>
            <a:endParaRPr lang="en-US" sz="1488" dirty="0"/>
          </a:p>
          <a:p>
            <a:pPr algn="ctr"/>
            <a:r>
              <a:rPr lang="en-US" sz="1488" dirty="0"/>
              <a:t>g(x) shown in green</a:t>
            </a:r>
          </a:p>
          <a:p>
            <a:pPr algn="ctr"/>
            <a:r>
              <a:rPr lang="en-US" sz="1488" dirty="0"/>
              <a:t>h(y) is shown in yellow</a:t>
            </a:r>
          </a:p>
        </p:txBody>
      </p:sp>
      <p:sp>
        <p:nvSpPr>
          <p:cNvPr id="13" name="Ορθογώνιο 12"/>
          <p:cNvSpPr/>
          <p:nvPr/>
        </p:nvSpPr>
        <p:spPr>
          <a:xfrm>
            <a:off x="5656211" y="2142566"/>
            <a:ext cx="2987540" cy="550343"/>
          </a:xfrm>
          <a:prstGeom prst="rect">
            <a:avLst/>
          </a:prstGeom>
        </p:spPr>
        <p:txBody>
          <a:bodyPr wrap="square">
            <a:spAutoFit/>
          </a:bodyPr>
          <a:lstStyle/>
          <a:p>
            <a:r>
              <a:rPr lang="en-US" sz="992" i="1" dirty="0" err="1">
                <a:solidFill>
                  <a:srgbClr val="222222"/>
                </a:solidFill>
                <a:latin typeface="Arial" charset="0"/>
              </a:rPr>
              <a:t>Bergstra</a:t>
            </a:r>
            <a:r>
              <a:rPr lang="en-US" sz="992" i="1" dirty="0">
                <a:solidFill>
                  <a:srgbClr val="222222"/>
                </a:solidFill>
                <a:latin typeface="Arial" charset="0"/>
              </a:rPr>
              <a:t>, James, and </a:t>
            </a:r>
            <a:r>
              <a:rPr lang="en-US" sz="992" i="1" dirty="0" err="1">
                <a:solidFill>
                  <a:srgbClr val="222222"/>
                </a:solidFill>
                <a:latin typeface="Arial" charset="0"/>
              </a:rPr>
              <a:t>Yoshua</a:t>
            </a:r>
            <a:r>
              <a:rPr lang="en-US" sz="992" i="1" dirty="0">
                <a:solidFill>
                  <a:srgbClr val="222222"/>
                </a:solidFill>
                <a:latin typeface="Arial" charset="0"/>
              </a:rPr>
              <a:t> </a:t>
            </a:r>
            <a:r>
              <a:rPr lang="en-US" sz="992" i="1" dirty="0" err="1">
                <a:solidFill>
                  <a:srgbClr val="222222"/>
                </a:solidFill>
                <a:latin typeface="Arial" charset="0"/>
              </a:rPr>
              <a:t>Bengio</a:t>
            </a:r>
            <a:r>
              <a:rPr lang="en-US" sz="992" i="1" dirty="0">
                <a:solidFill>
                  <a:srgbClr val="222222"/>
                </a:solidFill>
                <a:latin typeface="Arial" charset="0"/>
              </a:rPr>
              <a:t>. "</a:t>
            </a:r>
            <a:r>
              <a:rPr lang="en-US" sz="992" i="1" dirty="0">
                <a:solidFill>
                  <a:srgbClr val="222222"/>
                </a:solidFill>
                <a:latin typeface="Arial" charset="0"/>
                <a:hlinkClick r:id="rId5"/>
              </a:rPr>
              <a:t>Random search for hyper-parameter optimization.</a:t>
            </a:r>
            <a:r>
              <a:rPr lang="en-US" sz="992" i="1" dirty="0">
                <a:solidFill>
                  <a:srgbClr val="222222"/>
                </a:solidFill>
                <a:latin typeface="Arial" charset="0"/>
              </a:rPr>
              <a:t>" Journal of Machine Learning Research, Feb (2012)</a:t>
            </a:r>
            <a:endParaRPr lang="el-GR" sz="992" i="1" dirty="0"/>
          </a:p>
        </p:txBody>
      </p:sp>
      <p:sp>
        <p:nvSpPr>
          <p:cNvPr id="14" name="TextBox 13"/>
          <p:cNvSpPr txBox="1"/>
          <p:nvPr/>
        </p:nvSpPr>
        <p:spPr>
          <a:xfrm>
            <a:off x="6832421" y="4404022"/>
            <a:ext cx="1504643" cy="321306"/>
          </a:xfrm>
          <a:prstGeom prst="rect">
            <a:avLst/>
          </a:prstGeom>
          <a:noFill/>
        </p:spPr>
        <p:txBody>
          <a:bodyPr wrap="none" rtlCol="0">
            <a:spAutoFit/>
          </a:bodyPr>
          <a:lstStyle/>
          <a:p>
            <a:r>
              <a:rPr lang="en-US" sz="1488" dirty="0">
                <a:hlinkClick r:id="rId6"/>
              </a:rPr>
              <a:t>Library available!</a:t>
            </a:r>
            <a:endParaRPr lang="el-GR" sz="1488" dirty="0"/>
          </a:p>
        </p:txBody>
      </p:sp>
    </p:spTree>
    <p:extLst>
      <p:ext uri="{BB962C8B-B14F-4D97-AF65-F5344CB8AC3E}">
        <p14:creationId xmlns:p14="http://schemas.microsoft.com/office/powerpoint/2010/main" val="1285758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Loss functions and output</a:t>
            </a:r>
          </a:p>
        </p:txBody>
      </p:sp>
      <p:cxnSp>
        <p:nvCxnSpPr>
          <p:cNvPr id="14" name="Ευθεία γραμμή σύνδεσης 13"/>
          <p:cNvCxnSpPr/>
          <p:nvPr/>
        </p:nvCxnSpPr>
        <p:spPr>
          <a:xfrm flipH="1">
            <a:off x="5809599" y="1201613"/>
            <a:ext cx="9377" cy="4132101"/>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753072" y="861084"/>
            <a:ext cx="1334020" cy="346890"/>
          </a:xfrm>
          <a:prstGeom prst="rect">
            <a:avLst/>
          </a:prstGeom>
          <a:noFill/>
        </p:spPr>
        <p:txBody>
          <a:bodyPr wrap="none" rtlCol="0">
            <a:spAutoFit/>
          </a:bodyPr>
          <a:lstStyle/>
          <a:p>
            <a:r>
              <a:rPr lang="en-US" sz="1654" b="1" dirty="0">
                <a:solidFill>
                  <a:schemeClr val="accent2"/>
                </a:solidFill>
              </a:rPr>
              <a:t>Classification</a:t>
            </a:r>
            <a:endParaRPr lang="el-GR" sz="1488" b="1" dirty="0">
              <a:solidFill>
                <a:schemeClr val="accent2"/>
              </a:solidFill>
            </a:endParaRPr>
          </a:p>
        </p:txBody>
      </p:sp>
      <p:sp>
        <p:nvSpPr>
          <p:cNvPr id="17" name="TextBox 16"/>
          <p:cNvSpPr txBox="1"/>
          <p:nvPr/>
        </p:nvSpPr>
        <p:spPr>
          <a:xfrm>
            <a:off x="6389207" y="870781"/>
            <a:ext cx="1137812" cy="346890"/>
          </a:xfrm>
          <a:prstGeom prst="rect">
            <a:avLst/>
          </a:prstGeom>
          <a:noFill/>
        </p:spPr>
        <p:txBody>
          <a:bodyPr wrap="none" rtlCol="0">
            <a:spAutoFit/>
          </a:bodyPr>
          <a:lstStyle/>
          <a:p>
            <a:r>
              <a:rPr lang="en-US" sz="1654" b="1" dirty="0">
                <a:solidFill>
                  <a:schemeClr val="accent2"/>
                </a:solidFill>
              </a:rPr>
              <a:t>Regression</a:t>
            </a:r>
            <a:endParaRPr lang="el-GR" sz="1488" b="1" dirty="0">
              <a:solidFill>
                <a:schemeClr val="accent2"/>
              </a:solidFill>
            </a:endParaRPr>
          </a:p>
        </p:txBody>
      </p:sp>
      <p:sp>
        <p:nvSpPr>
          <p:cNvPr id="18" name="Ορθογώνιο 17"/>
          <p:cNvSpPr/>
          <p:nvPr/>
        </p:nvSpPr>
        <p:spPr>
          <a:xfrm>
            <a:off x="1506361" y="1389589"/>
            <a:ext cx="933654" cy="550279"/>
          </a:xfrm>
          <a:prstGeom prst="rect">
            <a:avLst/>
          </a:prstGeom>
        </p:spPr>
        <p:txBody>
          <a:bodyPr wrap="none">
            <a:spAutoFit/>
          </a:bodyPr>
          <a:lstStyle/>
          <a:p>
            <a:r>
              <a:rPr lang="en-US" sz="1488" b="1" dirty="0">
                <a:solidFill>
                  <a:srgbClr val="222222"/>
                </a:solidFill>
              </a:rPr>
              <a:t>Training </a:t>
            </a:r>
          </a:p>
          <a:p>
            <a:r>
              <a:rPr lang="en-US" sz="1488" b="1" dirty="0">
                <a:solidFill>
                  <a:srgbClr val="222222"/>
                </a:solidFill>
              </a:rPr>
              <a:t>examples</a:t>
            </a:r>
            <a:endParaRPr lang="el-GR" sz="1488" dirty="0"/>
          </a:p>
        </p:txBody>
      </p:sp>
      <p:sp>
        <p:nvSpPr>
          <p:cNvPr id="19" name="TextBox 18"/>
          <p:cNvSpPr txBox="1"/>
          <p:nvPr/>
        </p:nvSpPr>
        <p:spPr>
          <a:xfrm>
            <a:off x="2759978" y="1418524"/>
            <a:ext cx="2729752" cy="550279"/>
          </a:xfrm>
          <a:prstGeom prst="rect">
            <a:avLst/>
          </a:prstGeom>
          <a:noFill/>
        </p:spPr>
        <p:txBody>
          <a:bodyPr wrap="square" rtlCol="0">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{class_1, ..., </a:t>
            </a:r>
            <a:r>
              <a:rPr lang="en-US" sz="1488" dirty="0" err="1">
                <a:solidFill>
                  <a:srgbClr val="222222"/>
                </a:solidFill>
              </a:rPr>
              <a:t>class_n</a:t>
            </a:r>
            <a:r>
              <a:rPr lang="en-US" sz="1488" dirty="0">
                <a:solidFill>
                  <a:srgbClr val="222222"/>
                </a:solidFill>
              </a:rPr>
              <a:t>} </a:t>
            </a:r>
          </a:p>
          <a:p>
            <a:pPr algn="ctr"/>
            <a:r>
              <a:rPr lang="en-US" sz="1488" dirty="0">
                <a:solidFill>
                  <a:srgbClr val="222222"/>
                </a:solidFill>
              </a:rPr>
              <a:t>(one-hot encoding)</a:t>
            </a:r>
            <a:endParaRPr lang="el-GR" sz="1488" dirty="0"/>
          </a:p>
        </p:txBody>
      </p:sp>
      <p:sp>
        <p:nvSpPr>
          <p:cNvPr id="20" name="Ορθογώνιο 19"/>
          <p:cNvSpPr/>
          <p:nvPr/>
        </p:nvSpPr>
        <p:spPr>
          <a:xfrm>
            <a:off x="6038958" y="1424758"/>
            <a:ext cx="2327482" cy="321306"/>
          </a:xfrm>
          <a:prstGeom prst="rect">
            <a:avLst/>
          </a:prstGeom>
        </p:spPr>
        <p:txBody>
          <a:bodyPr wrap="square">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R</a:t>
            </a:r>
            <a:r>
              <a:rPr lang="en-US" sz="1488" baseline="30000" dirty="0">
                <a:solidFill>
                  <a:srgbClr val="222222"/>
                </a:solidFill>
              </a:rPr>
              <a:t>m</a:t>
            </a:r>
            <a:endParaRPr lang="en-US" sz="1488" dirty="0">
              <a:solidFill>
                <a:srgbClr val="222222"/>
              </a:solidFill>
            </a:endParaRPr>
          </a:p>
        </p:txBody>
      </p:sp>
      <p:sp>
        <p:nvSpPr>
          <p:cNvPr id="21" name="Ορθογώνιο 20"/>
          <p:cNvSpPr/>
          <p:nvPr/>
        </p:nvSpPr>
        <p:spPr>
          <a:xfrm>
            <a:off x="1506361" y="2259918"/>
            <a:ext cx="797013" cy="550279"/>
          </a:xfrm>
          <a:prstGeom prst="rect">
            <a:avLst/>
          </a:prstGeom>
        </p:spPr>
        <p:txBody>
          <a:bodyPr wrap="none">
            <a:spAutoFit/>
          </a:bodyPr>
          <a:lstStyle/>
          <a:p>
            <a:r>
              <a:rPr lang="en-US" sz="1488" b="1" dirty="0">
                <a:solidFill>
                  <a:srgbClr val="222222"/>
                </a:solidFill>
              </a:rPr>
              <a:t>Output </a:t>
            </a:r>
          </a:p>
          <a:p>
            <a:r>
              <a:rPr lang="en-US" sz="1488" b="1" dirty="0">
                <a:solidFill>
                  <a:srgbClr val="222222"/>
                </a:solidFill>
              </a:rPr>
              <a:t>Layer</a:t>
            </a:r>
            <a:endParaRPr lang="el-GR" sz="1488" dirty="0"/>
          </a:p>
        </p:txBody>
      </p:sp>
      <p:sp>
        <p:nvSpPr>
          <p:cNvPr id="22" name="TextBox 21"/>
          <p:cNvSpPr txBox="1"/>
          <p:nvPr/>
        </p:nvSpPr>
        <p:spPr>
          <a:xfrm>
            <a:off x="2561692" y="2206953"/>
            <a:ext cx="3162775" cy="524887"/>
          </a:xfrm>
          <a:prstGeom prst="rect">
            <a:avLst/>
          </a:prstGeom>
          <a:noFill/>
        </p:spPr>
        <p:txBody>
          <a:bodyPr wrap="square" rtlCol="0">
            <a:spAutoFit/>
          </a:bodyPr>
          <a:lstStyle/>
          <a:p>
            <a:pPr algn="ctr"/>
            <a:r>
              <a:rPr lang="en-US" sz="1488" dirty="0"/>
              <a:t>Soft-max</a:t>
            </a:r>
          </a:p>
          <a:p>
            <a:pPr algn="ctr"/>
            <a:r>
              <a:rPr lang="en-US" sz="1323" dirty="0"/>
              <a:t> [map </a:t>
            </a:r>
            <a:r>
              <a:rPr lang="en-US" sz="1323" dirty="0">
                <a:solidFill>
                  <a:srgbClr val="222222"/>
                </a:solidFill>
              </a:rPr>
              <a:t>R</a:t>
            </a:r>
            <a:r>
              <a:rPr lang="en-US" sz="1323" baseline="30000" dirty="0">
                <a:solidFill>
                  <a:srgbClr val="222222"/>
                </a:solidFill>
              </a:rPr>
              <a:t>n </a:t>
            </a:r>
            <a:r>
              <a:rPr lang="en-US" sz="1323" dirty="0">
                <a:solidFill>
                  <a:srgbClr val="222222"/>
                </a:solidFill>
              </a:rPr>
              <a:t>to a probability distribution]</a:t>
            </a:r>
            <a:endParaRPr lang="el-GR" sz="1323" dirty="0"/>
          </a:p>
        </p:txBody>
      </p:sp>
      <p:sp>
        <p:nvSpPr>
          <p:cNvPr id="23" name="Ορθογώνιο 22"/>
          <p:cNvSpPr/>
          <p:nvPr/>
        </p:nvSpPr>
        <p:spPr>
          <a:xfrm>
            <a:off x="6038958" y="2214863"/>
            <a:ext cx="2327482" cy="550279"/>
          </a:xfrm>
          <a:prstGeom prst="rect">
            <a:avLst/>
          </a:prstGeom>
        </p:spPr>
        <p:txBody>
          <a:bodyPr wrap="square">
            <a:spAutoFit/>
          </a:bodyPr>
          <a:lstStyle/>
          <a:p>
            <a:pPr algn="ctr"/>
            <a:r>
              <a:rPr lang="en-US" sz="1488" dirty="0">
                <a:solidFill>
                  <a:srgbClr val="222222"/>
                </a:solidFill>
              </a:rPr>
              <a:t>Linear </a:t>
            </a:r>
            <a:r>
              <a:rPr lang="en-US" sz="1488">
                <a:solidFill>
                  <a:srgbClr val="222222"/>
                </a:solidFill>
              </a:rPr>
              <a:t>(Identity) </a:t>
            </a:r>
          </a:p>
          <a:p>
            <a:pPr algn="ctr"/>
            <a:r>
              <a:rPr lang="en-US" sz="1488" dirty="0">
                <a:solidFill>
                  <a:srgbClr val="222222"/>
                </a:solidFill>
              </a:rPr>
              <a:t>or Sigmoid</a:t>
            </a:r>
          </a:p>
        </p:txBody>
      </p:sp>
      <p:sp>
        <p:nvSpPr>
          <p:cNvPr id="24" name="Ορθογώνιο 23"/>
          <p:cNvSpPr/>
          <p:nvPr/>
        </p:nvSpPr>
        <p:spPr>
          <a:xfrm>
            <a:off x="1506360" y="3673329"/>
            <a:ext cx="988860" cy="550279"/>
          </a:xfrm>
          <a:prstGeom prst="rect">
            <a:avLst/>
          </a:prstGeom>
        </p:spPr>
        <p:txBody>
          <a:bodyPr wrap="none">
            <a:spAutoFit/>
          </a:bodyPr>
          <a:lstStyle/>
          <a:p>
            <a:r>
              <a:rPr lang="en-US" sz="1488" b="1" dirty="0">
                <a:solidFill>
                  <a:srgbClr val="222222"/>
                </a:solidFill>
              </a:rPr>
              <a:t>Cost (loss)</a:t>
            </a:r>
          </a:p>
          <a:p>
            <a:r>
              <a:rPr lang="en-US" sz="1488" b="1" dirty="0">
                <a:solidFill>
                  <a:srgbClr val="222222"/>
                </a:solidFill>
              </a:rPr>
              <a:t>function</a:t>
            </a:r>
          </a:p>
        </p:txBody>
      </p:sp>
      <p:sp>
        <p:nvSpPr>
          <p:cNvPr id="25" name="TextBox 24"/>
          <p:cNvSpPr txBox="1"/>
          <p:nvPr/>
        </p:nvSpPr>
        <p:spPr>
          <a:xfrm>
            <a:off x="2798523" y="3683896"/>
            <a:ext cx="2501662" cy="321306"/>
          </a:xfrm>
          <a:prstGeom prst="rect">
            <a:avLst/>
          </a:prstGeom>
          <a:noFill/>
        </p:spPr>
        <p:txBody>
          <a:bodyPr wrap="square" rtlCol="0">
            <a:spAutoFit/>
          </a:bodyPr>
          <a:lstStyle/>
          <a:p>
            <a:pPr algn="ctr"/>
            <a:r>
              <a:rPr lang="en-US" sz="1488" dirty="0"/>
              <a:t>Cross-entropy</a:t>
            </a:r>
            <a:endParaRPr lang="el-GR" sz="1488" dirty="0"/>
          </a:p>
        </p:txBody>
      </p:sp>
      <p:sp>
        <p:nvSpPr>
          <p:cNvPr id="26" name="Ορθογώνιο 25"/>
          <p:cNvSpPr/>
          <p:nvPr/>
        </p:nvSpPr>
        <p:spPr>
          <a:xfrm>
            <a:off x="6038958" y="3683896"/>
            <a:ext cx="2327482" cy="321306"/>
          </a:xfrm>
          <a:prstGeom prst="rect">
            <a:avLst/>
          </a:prstGeom>
        </p:spPr>
        <p:txBody>
          <a:bodyPr wrap="square">
            <a:spAutoFit/>
          </a:bodyPr>
          <a:lstStyle/>
          <a:p>
            <a:pPr algn="ctr"/>
            <a:r>
              <a:rPr lang="en-US" sz="1488"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919656" y="2719518"/>
            <a:ext cx="2394232" cy="556554"/>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348" y="2751021"/>
            <a:ext cx="1260122" cy="630061"/>
          </a:xfrm>
          <a:prstGeom prst="rect">
            <a:avLst/>
          </a:prstGeom>
        </p:spPr>
      </p:pic>
      <p:sp>
        <p:nvSpPr>
          <p:cNvPr id="35" name="Ορθογώνιο 34"/>
          <p:cNvSpPr/>
          <p:nvPr/>
        </p:nvSpPr>
        <p:spPr>
          <a:xfrm>
            <a:off x="7413909" y="3164523"/>
            <a:ext cx="521297" cy="270523"/>
          </a:xfrm>
          <a:prstGeom prst="rect">
            <a:avLst/>
          </a:prstGeom>
        </p:spPr>
        <p:txBody>
          <a:bodyPr wrap="none">
            <a:spAutoFit/>
          </a:bodyPr>
          <a:lstStyle/>
          <a:p>
            <a:r>
              <a:rPr lang="el-GR" sz="1158" dirty="0"/>
              <a:t>f(x)=x</a:t>
            </a:r>
          </a:p>
        </p:txBody>
      </p:sp>
      <p:sp>
        <p:nvSpPr>
          <p:cNvPr id="36" name="TextBox 35"/>
          <p:cNvSpPr txBox="1"/>
          <p:nvPr/>
        </p:nvSpPr>
        <p:spPr>
          <a:xfrm>
            <a:off x="1437995" y="5172406"/>
            <a:ext cx="1753493" cy="321306"/>
          </a:xfrm>
          <a:prstGeom prst="rect">
            <a:avLst/>
          </a:prstGeom>
          <a:noFill/>
        </p:spPr>
        <p:txBody>
          <a:bodyPr wrap="none" rtlCol="0">
            <a:spAutoFit/>
          </a:bodyPr>
          <a:lstStyle/>
          <a:p>
            <a:r>
              <a:rPr lang="en-US" sz="1488" dirty="0">
                <a:hlinkClick r:id="rId5"/>
              </a:rPr>
              <a:t>List of loss functions</a:t>
            </a:r>
            <a:endParaRPr lang="el-GR" sz="1488" dirty="0"/>
          </a:p>
        </p:txBody>
      </p:sp>
      <mc:AlternateContent xmlns:mc="http://schemas.openxmlformats.org/markup-compatibility/2006" xmlns:a14="http://schemas.microsoft.com/office/drawing/2010/main">
        <mc:Choice Requires="a14">
          <p:sp>
            <p:nvSpPr>
              <p:cNvPr id="38" name="TextBox 37"/>
              <p:cNvSpPr txBox="1"/>
              <p:nvPr/>
            </p:nvSpPr>
            <p:spPr>
              <a:xfrm>
                <a:off x="1793181" y="4250090"/>
                <a:ext cx="3757952"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m:t>
                      </m:r>
                      <m:r>
                        <a:rPr lang="en-US" sz="1158" i="1">
                          <a:latin typeface="Cambria Math" charset="0"/>
                        </a:rPr>
                        <m:t>−</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nary>
                            <m:naryPr>
                              <m:chr m:val="∑"/>
                              <m:ctrlPr>
                                <a:rPr lang="is-IS" sz="1158" i="1">
                                  <a:latin typeface="Cambria Math" panose="02040503050406030204" pitchFamily="18" charset="0"/>
                                </a:rPr>
                              </m:ctrlPr>
                            </m:naryPr>
                            <m:sub>
                              <m:r>
                                <m:rPr>
                                  <m:brk m:alnAt="23"/>
                                </m:rPr>
                                <a:rPr lang="en-US" sz="1158" i="1">
                                  <a:latin typeface="Cambria Math" charset="0"/>
                                </a:rPr>
                                <m:t>𝑘</m:t>
                              </m:r>
                              <m:r>
                                <a:rPr lang="en-US" sz="1158" i="1">
                                  <a:latin typeface="Cambria Math" charset="0"/>
                                </a:rPr>
                                <m:t>=1</m:t>
                              </m:r>
                            </m:sub>
                            <m:sup>
                              <m:r>
                                <a:rPr lang="en-US" sz="1158" i="1">
                                  <a:latin typeface="Cambria Math" charset="0"/>
                                </a:rPr>
                                <m:t>𝐾</m:t>
                              </m:r>
                            </m:sup>
                            <m:e>
                              <m:d>
                                <m:dPr>
                                  <m:begChr m:val="["/>
                                  <m:endChr m:val="]"/>
                                  <m:ctrlPr>
                                    <a:rPr lang="mr-IN" sz="1158" i="1">
                                      <a:latin typeface="Cambria Math" panose="02040503050406030204" pitchFamily="18" charset="0"/>
                                    </a:rPr>
                                  </m:ctrlPr>
                                </m:dPr>
                                <m:e>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func>
                                    <m:funcPr>
                                      <m:ctrlPr>
                                        <a:rPr lang="en-US" sz="1158" i="1">
                                          <a:latin typeface="Cambria Math" panose="02040503050406030204" pitchFamily="18" charset="0"/>
                                        </a:rPr>
                                      </m:ctrlPr>
                                    </m:funcPr>
                                    <m:fName>
                                      <m:r>
                                        <m:rPr>
                                          <m:sty m:val="p"/>
                                        </m:rPr>
                                        <a:rPr lang="en-US" sz="1158">
                                          <a:latin typeface="Cambria Math" charset="0"/>
                                        </a:rPr>
                                        <m:t>log</m:t>
                                      </m:r>
                                    </m:fName>
                                    <m:e>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r>
                                        <a:rPr lang="en-US" sz="1158" i="1">
                                          <a:latin typeface="Cambria Math" charset="0"/>
                                        </a:rPr>
                                        <m:t>+</m:t>
                                      </m:r>
                                      <m:d>
                                        <m:dPr>
                                          <m:ctrlPr>
                                            <a:rPr lang="mr-IN" sz="1158" i="1">
                                              <a:latin typeface="Cambria Math" panose="02040503050406030204" pitchFamily="18" charset="0"/>
                                            </a:rPr>
                                          </m:ctrlPr>
                                        </m:dPr>
                                        <m:e>
                                          <m:r>
                                            <a:rPr lang="en-US" sz="1158" i="1">
                                              <a:latin typeface="Cambria Math" charset="0"/>
                                            </a:rPr>
                                            <m:t>1−</m:t>
                                          </m:r>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e>
                                      </m:d>
                                      <m:r>
                                        <a:rPr lang="en-US" sz="1158" i="1">
                                          <a:latin typeface="Cambria Math" charset="0"/>
                                        </a:rPr>
                                        <m:t> </m:t>
                                      </m:r>
                                    </m:e>
                                  </m:func>
                                  <m:func>
                                    <m:funcPr>
                                      <m:ctrlPr>
                                        <a:rPr lang="en-US" sz="1158" i="1">
                                          <a:latin typeface="Cambria Math" panose="02040503050406030204" pitchFamily="18" charset="0"/>
                                        </a:rPr>
                                      </m:ctrlPr>
                                    </m:funcPr>
                                    <m:fName>
                                      <m:r>
                                        <m:rPr>
                                          <m:sty m:val="p"/>
                                        </m:rPr>
                                        <a:rPr lang="en-US" sz="1158">
                                          <a:latin typeface="Cambria Math" charset="0"/>
                                        </a:rPr>
                                        <m:t>log</m:t>
                                      </m:r>
                                    </m:fName>
                                    <m:e>
                                      <m:d>
                                        <m:dPr>
                                          <m:ctrlPr>
                                            <a:rPr lang="mr-IN" sz="1158" i="1">
                                              <a:latin typeface="Cambria Math" panose="02040503050406030204" pitchFamily="18" charset="0"/>
                                            </a:rPr>
                                          </m:ctrlPr>
                                        </m:dPr>
                                        <m:e>
                                          <m:r>
                                            <a:rPr lang="en-US" sz="1158" i="1">
                                              <a:latin typeface="Cambria Math" charset="0"/>
                                            </a:rPr>
                                            <m:t>1− </m:t>
                                          </m:r>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d>
                                                <m:dPr>
                                                  <m:ctrlPr>
                                                    <a:rPr lang="en-US" sz="1158" i="1">
                                                      <a:latin typeface="Cambria Math" panose="02040503050406030204" pitchFamily="18" charset="0"/>
                                                    </a:rPr>
                                                  </m:ctrlPr>
                                                </m:dPr>
                                                <m:e>
                                                  <m:r>
                                                    <a:rPr lang="en-US" sz="1158" i="1">
                                                      <a:latin typeface="Cambria Math" charset="0"/>
                                                    </a:rPr>
                                                    <m:t>𝑖</m:t>
                                                  </m:r>
                                                </m:e>
                                              </m:d>
                                            </m:sup>
                                          </m:sSubSup>
                                        </m:e>
                                      </m:d>
                                    </m:e>
                                  </m:func>
                                </m:e>
                              </m:d>
                            </m:e>
                          </m:nary>
                        </m:e>
                      </m:nary>
                    </m:oMath>
                  </m:oMathPara>
                </a14:m>
                <a:endParaRPr lang="el-GR" sz="1158" dirty="0"/>
              </a:p>
            </p:txBody>
          </p:sp>
        </mc:Choice>
        <mc:Fallback xmlns="">
          <p:sp>
            <p:nvSpPr>
              <p:cNvPr id="38" name="TextBox 37"/>
              <p:cNvSpPr txBox="1">
                <a:spLocks noRot="1" noChangeAspect="1" noMove="1" noResize="1" noEditPoints="1" noAdjustHandles="1" noChangeArrowheads="1" noChangeShapeType="1" noTextEdit="1"/>
              </p:cNvSpPr>
              <p:nvPr/>
            </p:nvSpPr>
            <p:spPr>
              <a:xfrm>
                <a:off x="1793181" y="4250090"/>
                <a:ext cx="3757952" cy="501419"/>
              </a:xfrm>
              <a:prstGeom prst="rect">
                <a:avLst/>
              </a:prstGeom>
              <a:blipFill>
                <a:blip r:embed="rId6"/>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475876" y="4028075"/>
                <a:ext cx="1674433"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sSup>
                            <m:sSupPr>
                              <m:ctrlPr>
                                <a:rPr lang="mr-IN" sz="1158" i="1">
                                  <a:latin typeface="Cambria Math" panose="02040503050406030204" pitchFamily="18" charset="0"/>
                                </a:rPr>
                              </m:ctrlPr>
                            </m:sSupPr>
                            <m:e>
                              <m:d>
                                <m:dPr>
                                  <m:ctrlPr>
                                    <a:rPr lang="mr-IN"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sup>
                              <m:r>
                                <a:rPr lang="en-US" sz="1158" i="1">
                                  <a:latin typeface="Cambria Math" charset="0"/>
                                </a:rPr>
                                <m:t>2</m:t>
                              </m:r>
                            </m:sup>
                          </m:sSup>
                        </m:e>
                      </m:nary>
                    </m:oMath>
                  </m:oMathPara>
                </a14:m>
                <a:endParaRPr lang="el-GR" sz="1158" dirty="0"/>
              </a:p>
            </p:txBody>
          </p:sp>
        </mc:Choice>
        <mc:Fallback xmlns="">
          <p:sp>
            <p:nvSpPr>
              <p:cNvPr id="41" name="TextBox 40"/>
              <p:cNvSpPr txBox="1">
                <a:spLocks noRot="1" noChangeAspect="1" noMove="1" noResize="1" noEditPoints="1" noAdjustHandles="1" noChangeArrowheads="1" noChangeShapeType="1" noTextEdit="1"/>
              </p:cNvSpPr>
              <p:nvPr/>
            </p:nvSpPr>
            <p:spPr>
              <a:xfrm>
                <a:off x="6475876" y="4028075"/>
                <a:ext cx="1674433" cy="486736"/>
              </a:xfrm>
              <a:prstGeom prst="rect">
                <a:avLst/>
              </a:prstGeom>
              <a:blipFill>
                <a:blip r:embed="rId7"/>
                <a:stretch>
                  <a:fillRect l="-2182" t="-122500" r="-14909" b="-18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417700" y="4847381"/>
                <a:ext cx="1566391"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d>
                            <m:dPr>
                              <m:begChr m:val="|"/>
                              <m:endChr m:val="|"/>
                              <m:ctrlPr>
                                <a:rPr lang="hr-HR"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nary>
                    </m:oMath>
                  </m:oMathPara>
                </a14:m>
                <a:endParaRPr lang="el-GR" sz="1158" dirty="0"/>
              </a:p>
            </p:txBody>
          </p:sp>
        </mc:Choice>
        <mc:Fallback xmlns="">
          <p:sp>
            <p:nvSpPr>
              <p:cNvPr id="42" name="TextBox 41"/>
              <p:cNvSpPr txBox="1">
                <a:spLocks noRot="1" noChangeAspect="1" noMove="1" noResize="1" noEditPoints="1" noAdjustHandles="1" noChangeArrowheads="1" noChangeShapeType="1" noTextEdit="1"/>
              </p:cNvSpPr>
              <p:nvPr/>
            </p:nvSpPr>
            <p:spPr>
              <a:xfrm>
                <a:off x="6417700" y="4847381"/>
                <a:ext cx="1566391" cy="486736"/>
              </a:xfrm>
              <a:prstGeom prst="rect">
                <a:avLst/>
              </a:prstGeom>
              <a:blipFill>
                <a:blip r:embed="rId8"/>
                <a:stretch>
                  <a:fillRect l="-2724" t="-121250" r="-22568" b="-182500"/>
                </a:stretch>
              </a:blipFill>
            </p:spPr>
            <p:txBody>
              <a:bodyPr/>
              <a:lstStyle/>
              <a:p>
                <a:r>
                  <a:rPr lang="en-US">
                    <a:noFill/>
                  </a:rPr>
                  <a:t> </a:t>
                </a:r>
              </a:p>
            </p:txBody>
          </p:sp>
        </mc:Fallback>
      </mc:AlternateContent>
      <p:sp>
        <p:nvSpPr>
          <p:cNvPr id="43" name="Ορθογώνιο 42"/>
          <p:cNvSpPr/>
          <p:nvPr/>
        </p:nvSpPr>
        <p:spPr>
          <a:xfrm>
            <a:off x="6038958" y="4565816"/>
            <a:ext cx="2327482" cy="321306"/>
          </a:xfrm>
          <a:prstGeom prst="rect">
            <a:avLst/>
          </a:prstGeom>
        </p:spPr>
        <p:txBody>
          <a:bodyPr wrap="square">
            <a:spAutoFit/>
          </a:bodyPr>
          <a:lstStyle/>
          <a:p>
            <a:pPr algn="ctr"/>
            <a:r>
              <a:rPr lang="en-US" sz="1488" dirty="0">
                <a:solidFill>
                  <a:srgbClr val="222222"/>
                </a:solidFill>
              </a:rPr>
              <a:t>Mean Absolute Error</a:t>
            </a:r>
          </a:p>
        </p:txBody>
      </p:sp>
    </p:spTree>
    <p:extLst>
      <p:ext uri="{BB962C8B-B14F-4D97-AF65-F5344CB8AC3E}">
        <p14:creationId xmlns:p14="http://schemas.microsoft.com/office/powerpoint/2010/main" val="19245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422" y="2807755"/>
            <a:ext cx="2026525" cy="1482086"/>
          </a:xfrm>
          <a:prstGeom prst="rect">
            <a:avLst/>
          </a:prstGeom>
        </p:spPr>
      </p:pic>
      <p:sp>
        <p:nvSpPr>
          <p:cNvPr id="9" name="Rectangle 8"/>
          <p:cNvSpPr/>
          <p:nvPr/>
        </p:nvSpPr>
        <p:spPr>
          <a:xfrm>
            <a:off x="1891594" y="4436945"/>
            <a:ext cx="6474845" cy="206851"/>
          </a:xfrm>
          <a:prstGeom prst="rect">
            <a:avLst/>
          </a:prstGeom>
        </p:spPr>
        <p:txBody>
          <a:bodyPr wrap="square">
            <a:spAutoFit/>
          </a:bodyPr>
          <a:lstStyle/>
          <a:p>
            <a:pPr algn="ctr"/>
            <a:r>
              <a:rPr lang="en-US" sz="744" i="1" dirty="0"/>
              <a:t>http://</a:t>
            </a:r>
            <a:r>
              <a:rPr lang="en-US" sz="744" i="1" dirty="0" err="1"/>
              <a:t>deeplearning.stanford.edu</a:t>
            </a:r>
            <a:r>
              <a:rPr lang="en-US" sz="744" i="1" dirty="0"/>
              <a:t>/wiki/</a:t>
            </a:r>
            <a:r>
              <a:rPr lang="en-US" sz="744" i="1" dirty="0" err="1"/>
              <a:t>index.php</a:t>
            </a:r>
            <a:r>
              <a:rPr lang="en-US" sz="744" i="1" dirty="0"/>
              <a:t>/</a:t>
            </a:r>
            <a:r>
              <a:rPr lang="en-US" sz="744" i="1" dirty="0" err="1"/>
              <a:t>Feature_extraction_using_convolution</a:t>
            </a:r>
            <a:endParaRPr lang="en-US" sz="744" i="1" dirty="0"/>
          </a:p>
        </p:txBody>
      </p:sp>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2"/>
            <a:ext cx="6295506" cy="1237198"/>
          </a:xfrm>
          <a:prstGeom prst="rect">
            <a:avLst/>
          </a:prstGeom>
          <a:noFill/>
        </p:spPr>
        <p:txBody>
          <a:bodyPr wrap="none" rtlCol="0">
            <a:spAutoFit/>
          </a:bodyPr>
          <a:lstStyle/>
          <a:p>
            <a:r>
              <a:rPr lang="en-US" sz="1488" dirty="0"/>
              <a:t>Main CNN idea for text:</a:t>
            </a:r>
          </a:p>
          <a:p>
            <a:r>
              <a:rPr lang="en-US" sz="1488" b="1" dirty="0">
                <a:solidFill>
                  <a:schemeClr val="accent2"/>
                </a:solidFill>
              </a:rPr>
              <a:t>Compute vectors for n-grams</a:t>
            </a:r>
            <a:r>
              <a:rPr lang="en-US" sz="1488" dirty="0"/>
              <a:t> and group them afterwards</a:t>
            </a:r>
          </a:p>
          <a:p>
            <a:endParaRPr lang="en-US" sz="1488" dirty="0"/>
          </a:p>
          <a:p>
            <a:r>
              <a:rPr lang="en-US" sz="1488" dirty="0"/>
              <a:t>Example: “this takes too long” compute vectors for: </a:t>
            </a:r>
          </a:p>
          <a:p>
            <a:r>
              <a:rPr lang="en-US" sz="1488"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2293446" y="2920024"/>
            <a:ext cx="1197116" cy="1134110"/>
          </a:xfrm>
          <a:prstGeom prst="rect">
            <a:avLst/>
          </a:prstGeom>
        </p:spPr>
      </p:pic>
      <p:pic>
        <p:nvPicPr>
          <p:cNvPr id="14" name="Εικόνα 13"/>
          <p:cNvPicPr>
            <a:picLocks noChangeAspect="1"/>
          </p:cNvPicPr>
          <p:nvPr/>
        </p:nvPicPr>
        <p:blipFill>
          <a:blip r:embed="rId5"/>
          <a:stretch>
            <a:fillRect/>
          </a:stretch>
        </p:blipFill>
        <p:spPr>
          <a:xfrm>
            <a:off x="3895819" y="3156297"/>
            <a:ext cx="735072" cy="661564"/>
          </a:xfrm>
          <a:prstGeom prst="rect">
            <a:avLst/>
          </a:prstGeom>
        </p:spPr>
      </p:pic>
      <p:sp>
        <p:nvSpPr>
          <p:cNvPr id="15" name="TextBox 14"/>
          <p:cNvSpPr txBox="1"/>
          <p:nvPr/>
        </p:nvSpPr>
        <p:spPr>
          <a:xfrm>
            <a:off x="2293891" y="4022631"/>
            <a:ext cx="1143070" cy="321306"/>
          </a:xfrm>
          <a:prstGeom prst="rect">
            <a:avLst/>
          </a:prstGeom>
          <a:noFill/>
        </p:spPr>
        <p:txBody>
          <a:bodyPr wrap="none" rtlCol="0">
            <a:spAutoFit/>
          </a:bodyPr>
          <a:lstStyle/>
          <a:p>
            <a:r>
              <a:rPr lang="en-US" sz="1488"/>
              <a:t>Input matrix</a:t>
            </a:r>
            <a:endParaRPr lang="el-GR" sz="1488" dirty="0"/>
          </a:p>
        </p:txBody>
      </p:sp>
      <p:sp>
        <p:nvSpPr>
          <p:cNvPr id="16" name="TextBox 15"/>
          <p:cNvSpPr txBox="1"/>
          <p:nvPr/>
        </p:nvSpPr>
        <p:spPr>
          <a:xfrm>
            <a:off x="3612438" y="3755421"/>
            <a:ext cx="1301831" cy="550279"/>
          </a:xfrm>
          <a:prstGeom prst="rect">
            <a:avLst/>
          </a:prstGeom>
          <a:noFill/>
        </p:spPr>
        <p:txBody>
          <a:bodyPr wrap="none" rtlCol="0">
            <a:spAutoFit/>
          </a:bodyPr>
          <a:lstStyle/>
          <a:p>
            <a:pPr algn="ctr"/>
            <a:r>
              <a:rPr lang="en-US" sz="1488" dirty="0"/>
              <a:t>Convolutional </a:t>
            </a:r>
          </a:p>
          <a:p>
            <a:pPr algn="ctr"/>
            <a:r>
              <a:rPr lang="en-US" sz="1488" dirty="0"/>
              <a:t>3x3 filter</a:t>
            </a:r>
            <a:endParaRPr lang="el-GR" sz="1488" dirty="0"/>
          </a:p>
        </p:txBody>
      </p:sp>
      <p:sp>
        <p:nvSpPr>
          <p:cNvPr id="17" name="Δεξιό βέλος 16"/>
          <p:cNvSpPr/>
          <p:nvPr/>
        </p:nvSpPr>
        <p:spPr>
          <a:xfrm>
            <a:off x="5115408" y="3239974"/>
            <a:ext cx="614251" cy="40071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488"/>
          </a:p>
        </p:txBody>
      </p:sp>
    </p:spTree>
    <p:extLst>
      <p:ext uri="{BB962C8B-B14F-4D97-AF65-F5344CB8AC3E}">
        <p14:creationId xmlns:p14="http://schemas.microsoft.com/office/powerpoint/2010/main" val="3294975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3"/>
            <a:ext cx="4652043" cy="550279"/>
          </a:xfrm>
          <a:prstGeom prst="rect">
            <a:avLst/>
          </a:prstGeom>
          <a:noFill/>
        </p:spPr>
        <p:txBody>
          <a:bodyPr wrap="none" rtlCol="0">
            <a:spAutoFit/>
          </a:bodyPr>
          <a:lstStyle/>
          <a:p>
            <a:r>
              <a:rPr lang="en-US" sz="1488" dirty="0"/>
              <a:t>Main CNN idea for text:</a:t>
            </a:r>
          </a:p>
          <a:p>
            <a:r>
              <a:rPr lang="en-US" sz="1488" dirty="0"/>
              <a:t>Compute vectors for n-grams and </a:t>
            </a:r>
            <a:r>
              <a:rPr lang="en-US" sz="1488"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657" y="2246146"/>
            <a:ext cx="4500230" cy="2509743"/>
          </a:xfrm>
          <a:prstGeom prst="rect">
            <a:avLst/>
          </a:prstGeom>
        </p:spPr>
      </p:pic>
      <p:sp>
        <p:nvSpPr>
          <p:cNvPr id="2" name="Ορθογώνιο 1"/>
          <p:cNvSpPr/>
          <p:nvPr/>
        </p:nvSpPr>
        <p:spPr>
          <a:xfrm>
            <a:off x="3254568" y="5061273"/>
            <a:ext cx="3780367" cy="206851"/>
          </a:xfrm>
          <a:prstGeom prst="rect">
            <a:avLst/>
          </a:prstGeom>
        </p:spPr>
        <p:txBody>
          <a:bodyPr>
            <a:spAutoFit/>
          </a:bodyPr>
          <a:lstStyle/>
          <a:p>
            <a:pPr algn="ctr"/>
            <a:r>
              <a:rPr lang="en-US" sz="744" i="1" dirty="0">
                <a:latin typeface="Arial" charset="0"/>
                <a:ea typeface="Arial" charset="0"/>
                <a:cs typeface="Arial" charset="0"/>
              </a:rPr>
              <a:t>https://</a:t>
            </a:r>
            <a:r>
              <a:rPr lang="en-US" sz="744" i="1" dirty="0" err="1">
                <a:latin typeface="Arial" charset="0"/>
                <a:ea typeface="Arial" charset="0"/>
                <a:cs typeface="Arial" charset="0"/>
              </a:rPr>
              <a:t>shafeentejani.github.io</a:t>
            </a:r>
            <a:r>
              <a:rPr lang="en-US" sz="744" i="1" dirty="0">
                <a:latin typeface="Arial" charset="0"/>
                <a:ea typeface="Arial" charset="0"/>
                <a:cs typeface="Arial" charset="0"/>
              </a:rPr>
              <a:t>/assets/images/</a:t>
            </a:r>
            <a:r>
              <a:rPr lang="en-US" sz="744" i="1" dirty="0" err="1">
                <a:latin typeface="Arial" charset="0"/>
                <a:ea typeface="Arial" charset="0"/>
                <a:cs typeface="Arial" charset="0"/>
              </a:rPr>
              <a:t>pooling.gif</a:t>
            </a:r>
            <a:endParaRPr lang="en-US" sz="744" i="1" dirty="0">
              <a:latin typeface="Arial" charset="0"/>
              <a:ea typeface="Arial" charset="0"/>
              <a:cs typeface="Arial" charset="0"/>
            </a:endParaRPr>
          </a:p>
        </p:txBody>
      </p:sp>
      <p:sp>
        <p:nvSpPr>
          <p:cNvPr id="4" name="TextBox 3"/>
          <p:cNvSpPr txBox="1"/>
          <p:nvPr/>
        </p:nvSpPr>
        <p:spPr>
          <a:xfrm>
            <a:off x="4744975" y="2948601"/>
            <a:ext cx="899605" cy="626903"/>
          </a:xfrm>
          <a:prstGeom prst="rect">
            <a:avLst/>
          </a:prstGeom>
          <a:noFill/>
        </p:spPr>
        <p:txBody>
          <a:bodyPr wrap="none" rtlCol="0">
            <a:spAutoFit/>
          </a:bodyPr>
          <a:lstStyle/>
          <a:p>
            <a:r>
              <a:rPr lang="en-US" sz="1158" dirty="0"/>
              <a:t>max pool</a:t>
            </a:r>
          </a:p>
          <a:p>
            <a:r>
              <a:rPr lang="en-US" sz="1158" dirty="0"/>
              <a:t>2x2 filters </a:t>
            </a:r>
          </a:p>
          <a:p>
            <a:r>
              <a:rPr lang="en-US" sz="1158" dirty="0"/>
              <a:t>and stride 2</a:t>
            </a:r>
            <a:endParaRPr lang="el-GR" sz="1158" dirty="0"/>
          </a:p>
        </p:txBody>
      </p:sp>
      <p:cxnSp>
        <p:nvCxnSpPr>
          <p:cNvPr id="16" name="Ευθύγραμμο βέλος σύνδεσης 15"/>
          <p:cNvCxnSpPr/>
          <p:nvPr/>
        </p:nvCxnSpPr>
        <p:spPr>
          <a:xfrm>
            <a:off x="4774318" y="3595901"/>
            <a:ext cx="991699" cy="105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7361" y="5029988"/>
            <a:ext cx="6485346" cy="397673"/>
          </a:xfrm>
          <a:prstGeom prst="rect">
            <a:avLst/>
          </a:prstGeom>
        </p:spPr>
        <p:txBody>
          <a:bodyPr wrap="square">
            <a:spAutoFit/>
          </a:bodyPr>
          <a:lstStyle/>
          <a:p>
            <a:pPr algn="ctr"/>
            <a:r>
              <a:rPr lang="en-US" sz="992" dirty="0" err="1"/>
              <a:t>Severyn</a:t>
            </a:r>
            <a:r>
              <a:rPr lang="en-US" sz="992" dirty="0"/>
              <a:t>, </a:t>
            </a:r>
            <a:r>
              <a:rPr lang="en-US" sz="992" dirty="0" err="1"/>
              <a:t>Aliaksei</a:t>
            </a:r>
            <a:r>
              <a:rPr lang="en-US" sz="992" dirty="0"/>
              <a:t>, and Alessandro </a:t>
            </a:r>
            <a:r>
              <a:rPr lang="en-US" sz="992" dirty="0" err="1"/>
              <a:t>Moschitti</a:t>
            </a:r>
            <a:r>
              <a:rPr lang="en-US" sz="992" dirty="0"/>
              <a:t>. "UNITN: Training Deep Convolutional Neural Network for Twitter Sentiment Classification." </a:t>
            </a:r>
            <a:r>
              <a:rPr lang="en-US" sz="992" i="1" dirty="0" err="1"/>
              <a:t>SemEval</a:t>
            </a:r>
            <a:r>
              <a:rPr lang="en-US" sz="992" i="1" dirty="0"/>
              <a:t>@ NAACL-HLT</a:t>
            </a:r>
            <a:r>
              <a:rPr lang="en-US" sz="992" dirty="0"/>
              <a:t>. 2015.</a:t>
            </a:r>
            <a:endParaRPr lang="en-US" sz="992" i="1" dirty="0">
              <a:latin typeface="Arial" charset="0"/>
              <a:ea typeface="Arial" charset="0"/>
              <a:cs typeface="Arial" charset="0"/>
            </a:endParaRPr>
          </a:p>
        </p:txBody>
      </p:sp>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for text classification</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94" y="1411552"/>
            <a:ext cx="6321613" cy="3340995"/>
          </a:xfrm>
          <a:prstGeom prst="rect">
            <a:avLst/>
          </a:prstGeom>
        </p:spPr>
      </p:pic>
    </p:spTree>
    <p:extLst>
      <p:ext uri="{BB962C8B-B14F-4D97-AF65-F5344CB8AC3E}">
        <p14:creationId xmlns:p14="http://schemas.microsoft.com/office/powerpoint/2010/main" val="8960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with multiple filters</a:t>
            </a:r>
          </a:p>
        </p:txBody>
      </p:sp>
      <p:pic>
        <p:nvPicPr>
          <p:cNvPr id="7" name="Εικόνα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780" y="1449142"/>
            <a:ext cx="6804660" cy="2745864"/>
          </a:xfrm>
          <a:prstGeom prst="rect">
            <a:avLst/>
          </a:prstGeom>
        </p:spPr>
      </p:pic>
      <p:sp>
        <p:nvSpPr>
          <p:cNvPr id="8" name="Ορθογώνιο 7"/>
          <p:cNvSpPr/>
          <p:nvPr/>
        </p:nvSpPr>
        <p:spPr>
          <a:xfrm>
            <a:off x="2658169" y="4080487"/>
            <a:ext cx="5214723" cy="245003"/>
          </a:xfrm>
          <a:prstGeom prst="rect">
            <a:avLst/>
          </a:prstGeom>
        </p:spPr>
        <p:txBody>
          <a:bodyPr wrap="square">
            <a:spAutoFit/>
          </a:bodyPr>
          <a:lstStyle/>
          <a:p>
            <a:r>
              <a:rPr lang="en-US" sz="992" i="1" dirty="0">
                <a:latin typeface="Arial" charset="0"/>
                <a:ea typeface="Arial" charset="0"/>
                <a:cs typeface="Arial" charset="0"/>
              </a:rPr>
              <a:t>Kim, Y. “Convolutional Neural Networks for Sentence Classification”, EMNLP (2014)</a:t>
            </a:r>
            <a:endParaRPr lang="el-GR" sz="1488" i="1" dirty="0"/>
          </a:p>
        </p:txBody>
      </p:sp>
      <p:sp>
        <p:nvSpPr>
          <p:cNvPr id="9" name="Ορθογώνιο 8"/>
          <p:cNvSpPr/>
          <p:nvPr/>
        </p:nvSpPr>
        <p:spPr>
          <a:xfrm>
            <a:off x="3493277" y="4695083"/>
            <a:ext cx="3041923" cy="321306"/>
          </a:xfrm>
          <a:prstGeom prst="rect">
            <a:avLst/>
          </a:prstGeom>
        </p:spPr>
        <p:txBody>
          <a:bodyPr wrap="none">
            <a:spAutoFit/>
          </a:bodyPr>
          <a:lstStyle/>
          <a:p>
            <a:pPr>
              <a:defRPr/>
            </a:pPr>
            <a:r>
              <a:rPr lang="en-US" sz="1488"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3011112" cy="296232"/>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16" dirty="0">
                <a:solidFill>
                  <a:srgbClr val="00007F"/>
                </a:solidFill>
                <a:latin typeface="Tahoma"/>
                <a:cs typeface="Tahoma"/>
              </a:rPr>
              <a:t> </a:t>
            </a:r>
            <a:r>
              <a:rPr sz="1802" spc="-74" dirty="0">
                <a:solidFill>
                  <a:srgbClr val="00007F"/>
                </a:solidFill>
                <a:latin typeface="Tahoma"/>
                <a:cs typeface="Tahoma"/>
              </a:rPr>
              <a:t>also</a:t>
            </a:r>
            <a:r>
              <a:rPr sz="1802" spc="24" dirty="0">
                <a:solidFill>
                  <a:srgbClr val="00007F"/>
                </a:solidFill>
                <a:latin typeface="Tahoma"/>
                <a:cs typeface="Tahoma"/>
              </a:rPr>
              <a:t> </a:t>
            </a:r>
            <a:r>
              <a:rPr sz="1802" spc="-58" dirty="0">
                <a:solidFill>
                  <a:srgbClr val="00007F"/>
                </a:solidFill>
                <a:latin typeface="Tahoma"/>
                <a:cs typeface="Tahoma"/>
              </a:rPr>
              <a:t>called</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Recurrent Neural Networks (RNNs)</a:t>
            </a:r>
          </a:p>
        </p:txBody>
      </p:sp>
      <p:sp>
        <p:nvSpPr>
          <p:cNvPr id="8" name="TextBox 7"/>
          <p:cNvSpPr txBox="1"/>
          <p:nvPr/>
        </p:nvSpPr>
        <p:spPr>
          <a:xfrm>
            <a:off x="1375244" y="1316820"/>
            <a:ext cx="3319948" cy="779252"/>
          </a:xfrm>
          <a:prstGeom prst="rect">
            <a:avLst/>
          </a:prstGeom>
          <a:noFill/>
        </p:spPr>
        <p:txBody>
          <a:bodyPr wrap="none" rtlCol="0">
            <a:spAutoFit/>
          </a:bodyPr>
          <a:lstStyle/>
          <a:p>
            <a:r>
              <a:rPr lang="en-US" sz="1488" dirty="0"/>
              <a:t>Main RNN idea for text:</a:t>
            </a:r>
          </a:p>
          <a:p>
            <a:r>
              <a:rPr lang="en-US" sz="1488" dirty="0"/>
              <a:t>Condition on </a:t>
            </a:r>
            <a:r>
              <a:rPr lang="en-US" sz="1488" b="1" dirty="0">
                <a:solidFill>
                  <a:schemeClr val="accent2"/>
                </a:solidFill>
              </a:rPr>
              <a:t>all previous words</a:t>
            </a:r>
          </a:p>
          <a:p>
            <a:r>
              <a:rPr lang="en-US" sz="1488" dirty="0"/>
              <a:t>Use same set of weights at all time steps</a:t>
            </a:r>
            <a:endParaRPr lang="en-US" sz="1488" b="1" dirty="0">
              <a:solidFill>
                <a:schemeClr val="accent2"/>
              </a:solidFill>
            </a:endParaRPr>
          </a:p>
        </p:txBody>
      </p:sp>
      <p:grpSp>
        <p:nvGrpSpPr>
          <p:cNvPr id="11" name="Ομάδα 10"/>
          <p:cNvGrpSpPr/>
          <p:nvPr/>
        </p:nvGrpSpPr>
        <p:grpSpPr>
          <a:xfrm>
            <a:off x="1455539" y="2188250"/>
            <a:ext cx="5279901" cy="1606656"/>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4"/>
                  <a:ext cx="373985" cy="496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315" i="1">
                            <a:latin typeface="Cambria Math" charset="0"/>
                          </a:rPr>
                          <m:t>≜</m:t>
                        </m:r>
                      </m:oMath>
                    </m:oMathPara>
                  </a14:m>
                  <a:endParaRPr lang="el-GR" sz="1488"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4"/>
                  <a:ext cx="373985" cy="496708"/>
                </a:xfrm>
                <a:prstGeom prst="rect">
                  <a:avLst/>
                </a:prstGeom>
                <a:blipFill>
                  <a:blip r:embed="rId5"/>
                  <a:stretch>
                    <a:fillRect l="-20833" r="-20833" b="-517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419937" y="1862011"/>
                <a:ext cx="3044680"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sub>
                      </m:sSub>
                      <m:r>
                        <a:rPr lang="en-US" sz="1654" i="1">
                          <a:latin typeface="Cambria Math" charset="0"/>
                        </a:rPr>
                        <m:t>=  </m:t>
                      </m:r>
                      <m:r>
                        <a:rPr lang="el-GR" sz="1654" i="1">
                          <a:latin typeface="Cambria Math" charset="0"/>
                        </a:rPr>
                        <m:t>𝜎</m:t>
                      </m:r>
                      <m:r>
                        <a:rPr lang="el-GR"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hh</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r>
                            <a:rPr lang="en-US" sz="1654" i="1">
                              <a:latin typeface="Cambria Math" charset="0"/>
                            </a:rPr>
                            <m:t>−1</m:t>
                          </m:r>
                        </m:sub>
                      </m:sSub>
                      <m:r>
                        <a:rPr lang="en-US"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h𝑥</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𝑥</m:t>
                          </m:r>
                        </m:e>
                        <m:sub>
                          <m:r>
                            <a:rPr lang="en-US" sz="1654" i="1">
                              <a:latin typeface="Cambria Math" charset="0"/>
                            </a:rPr>
                            <m:t>𝑡</m:t>
                          </m:r>
                        </m:sub>
                      </m:sSub>
                      <m:r>
                        <a:rPr lang="en-US" sz="1654" i="1">
                          <a:latin typeface="Cambria Math" charset="0"/>
                        </a:rPr>
                        <m:t>)</m:t>
                      </m:r>
                    </m:oMath>
                  </m:oMathPara>
                </a14:m>
                <a:endParaRPr lang="el-GR" sz="1654"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5419937" y="1862011"/>
                <a:ext cx="3044680" cy="357534"/>
              </a:xfrm>
              <a:prstGeom prst="rect">
                <a:avLst/>
              </a:prstGeom>
              <a:blipFill>
                <a:blip r:embed="rId6"/>
                <a:stretch>
                  <a:fillRect b="-11864"/>
                </a:stretch>
              </a:blipFill>
            </p:spPr>
            <p:txBody>
              <a:bodyPr/>
              <a:lstStyle/>
              <a:p>
                <a:r>
                  <a:rPr lang="en-US">
                    <a:noFill/>
                  </a:rPr>
                  <a:t> </a:t>
                </a:r>
              </a:p>
            </p:txBody>
          </p:sp>
        </mc:Fallback>
      </mc:AlternateContent>
      <p:sp>
        <p:nvSpPr>
          <p:cNvPr id="17" name="TextBox 16"/>
          <p:cNvSpPr txBox="1"/>
          <p:nvPr/>
        </p:nvSpPr>
        <p:spPr>
          <a:xfrm>
            <a:off x="1455538" y="4768448"/>
            <a:ext cx="2633863" cy="321306"/>
          </a:xfrm>
          <a:prstGeom prst="rect">
            <a:avLst/>
          </a:prstGeom>
          <a:noFill/>
        </p:spPr>
        <p:txBody>
          <a:bodyPr wrap="none" rtlCol="0">
            <a:spAutoFit/>
          </a:bodyPr>
          <a:lstStyle/>
          <a:p>
            <a:pPr marL="236277" indent="-236277">
              <a:buSzPct val="120000"/>
              <a:buFont typeface="AppleColorEmoji" charset="0"/>
              <a:buChar char="😞"/>
            </a:pPr>
            <a:r>
              <a:rPr lang="en-US" sz="1488" dirty="0">
                <a:hlinkClick r:id="rId7"/>
              </a:rPr>
              <a:t>Vanishing gradient problem</a:t>
            </a:r>
            <a:endParaRPr lang="el-GR" sz="1488" dirty="0"/>
          </a:p>
        </p:txBody>
      </p:sp>
      <p:pic>
        <p:nvPicPr>
          <p:cNvPr id="18" name="Εικόνα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827" y="3984182"/>
            <a:ext cx="4274550" cy="1338008"/>
          </a:xfrm>
          <a:prstGeom prst="rect">
            <a:avLst/>
          </a:prstGeom>
        </p:spPr>
      </p:pic>
      <p:sp>
        <p:nvSpPr>
          <p:cNvPr id="19" name="TextBox 18"/>
          <p:cNvSpPr txBox="1"/>
          <p:nvPr/>
        </p:nvSpPr>
        <p:spPr>
          <a:xfrm>
            <a:off x="1455539" y="4223307"/>
            <a:ext cx="2428485" cy="321306"/>
          </a:xfrm>
          <a:prstGeom prst="rect">
            <a:avLst/>
          </a:prstGeom>
          <a:noFill/>
        </p:spPr>
        <p:txBody>
          <a:bodyPr wrap="none" rtlCol="0">
            <a:spAutoFit/>
          </a:bodyPr>
          <a:lstStyle/>
          <a:p>
            <a:pPr marL="236277" indent="-236277">
              <a:buSzPct val="120000"/>
              <a:buFont typeface="AppleColorEmoji" charset="0"/>
              <a:buChar char="😁"/>
            </a:pPr>
            <a:r>
              <a:rPr lang="en-US" sz="1488" dirty="0"/>
              <a:t>Stack them up, Lego fun!</a:t>
            </a:r>
            <a:endParaRPr lang="el-GR" sz="1488" dirty="0"/>
          </a:p>
        </p:txBody>
      </p:sp>
      <p:sp>
        <p:nvSpPr>
          <p:cNvPr id="20" name="TextBox 19"/>
          <p:cNvSpPr txBox="1"/>
          <p:nvPr/>
        </p:nvSpPr>
        <p:spPr>
          <a:xfrm>
            <a:off x="7562145" y="2866778"/>
            <a:ext cx="184731" cy="321306"/>
          </a:xfrm>
          <a:prstGeom prst="rect">
            <a:avLst/>
          </a:prstGeom>
          <a:noFill/>
        </p:spPr>
        <p:txBody>
          <a:bodyPr wrap="none" rtlCol="0">
            <a:spAutoFit/>
          </a:bodyPr>
          <a:lstStyle/>
          <a:p>
            <a:endParaRPr lang="el-GR" sz="1488" dirty="0"/>
          </a:p>
        </p:txBody>
      </p:sp>
      <p:sp>
        <p:nvSpPr>
          <p:cNvPr id="21" name="Ορθογώνιο 20"/>
          <p:cNvSpPr/>
          <p:nvPr/>
        </p:nvSpPr>
        <p:spPr>
          <a:xfrm>
            <a:off x="2708104" y="5255147"/>
            <a:ext cx="6374118" cy="245003"/>
          </a:xfrm>
          <a:prstGeom prst="rect">
            <a:avLst/>
          </a:prstGeom>
        </p:spPr>
        <p:txBody>
          <a:bodyPr wrap="square">
            <a:spAutoFit/>
          </a:bodyPr>
          <a:lstStyle/>
          <a:p>
            <a:r>
              <a:rPr lang="en-US" sz="992" i="1" dirty="0">
                <a:latin typeface="Arial" charset="0"/>
                <a:ea typeface="Arial" charset="0"/>
                <a:cs typeface="Arial" charset="0"/>
              </a:rPr>
              <a:t>https://</a:t>
            </a:r>
            <a:r>
              <a:rPr lang="en-US" sz="992" i="1" dirty="0" err="1">
                <a:latin typeface="Arial" charset="0"/>
                <a:ea typeface="Arial" charset="0"/>
                <a:cs typeface="Arial" charset="0"/>
              </a:rPr>
              <a:t>discuss.pytorch.org</a:t>
            </a:r>
            <a:r>
              <a:rPr lang="en-US" sz="992" i="1" dirty="0">
                <a:latin typeface="Arial" charset="0"/>
                <a:ea typeface="Arial" charset="0"/>
                <a:cs typeface="Arial" charset="0"/>
              </a:rPr>
              <a:t>/uploads/default/original/1X/6415da0424dd66f2f5b134709b92baa59e604c55.jpg</a:t>
            </a:r>
            <a:endParaRPr lang="el-GR" sz="992" i="1" dirty="0">
              <a:latin typeface="Arial" charset="0"/>
              <a:ea typeface="Arial" charset="0"/>
              <a:cs typeface="Arial" charset="0"/>
            </a:endParaRPr>
          </a:p>
        </p:txBody>
      </p:sp>
      <p:sp>
        <p:nvSpPr>
          <p:cNvPr id="22" name="Ορθογώνιο 21"/>
          <p:cNvSpPr/>
          <p:nvPr/>
        </p:nvSpPr>
        <p:spPr>
          <a:xfrm>
            <a:off x="1497822" y="3851128"/>
            <a:ext cx="2420563" cy="206851"/>
          </a:xfrm>
          <a:prstGeom prst="rect">
            <a:avLst/>
          </a:prstGeom>
        </p:spPr>
        <p:txBody>
          <a:bodyPr wrap="square">
            <a:spAutoFit/>
          </a:bodyPr>
          <a:lstStyle/>
          <a:p>
            <a:r>
              <a:rPr lang="en-US" sz="744" i="1" dirty="0">
                <a:latin typeface="Arial" charset="0"/>
                <a:ea typeface="Arial" charset="0"/>
                <a:cs typeface="Arial" charset="0"/>
              </a:rPr>
              <a:t>https://</a:t>
            </a:r>
            <a:r>
              <a:rPr lang="en-US" sz="744" i="1" dirty="0" err="1">
                <a:latin typeface="Arial" charset="0"/>
                <a:ea typeface="Arial" charset="0"/>
                <a:cs typeface="Arial" charset="0"/>
              </a:rPr>
              <a:t>pbs.twimg.com</a:t>
            </a:r>
            <a:r>
              <a:rPr lang="en-US" sz="744"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1261534" y="0"/>
            <a:ext cx="252024" cy="252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5607" tIns="37804" rIns="75607" bIns="37804" numCol="1" anchor="t" anchorCtr="0" compatLnSpc="1">
            <a:prstTxWarp prst="textNoShape">
              <a:avLst/>
            </a:prstTxWarp>
          </a:bodyPr>
          <a:lstStyle/>
          <a:p>
            <a:endParaRPr lang="el-GR" sz="1488"/>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44" y="2050290"/>
            <a:ext cx="3439948" cy="2247575"/>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1505336" y="4709836"/>
                <a:ext cx="6850806" cy="662425"/>
              </a:xfrm>
              <a:prstGeom prst="rect">
                <a:avLst/>
              </a:prstGeom>
            </p:spPr>
            <p:txBody>
              <a:bodyPr wrap="square">
                <a:spAutoFit/>
              </a:bodyPr>
              <a:lstStyle/>
              <a:p>
                <a:pPr defTabSz="756087" eaLnBrk="0" fontAlgn="base" hangingPunct="0">
                  <a:spcBef>
                    <a:spcPct val="0"/>
                  </a:spcBef>
                  <a:spcAft>
                    <a:spcPct val="0"/>
                  </a:spcAft>
                </a:pPr>
                <a:r>
                  <a:rPr lang="el-GR" altLang="el-GR" sz="1488" dirty="0" err="1"/>
                  <a:t>two</a:t>
                </a:r>
                <a:r>
                  <a:rPr lang="el-GR" altLang="el-GR" sz="1488" dirty="0"/>
                  <a:t> </a:t>
                </a:r>
                <a:r>
                  <a:rPr lang="el-GR" altLang="el-GR" sz="1488" dirty="0" err="1"/>
                  <a:t>RNNs</a:t>
                </a:r>
                <a:r>
                  <a:rPr lang="el-GR" altLang="el-GR" sz="1488" dirty="0"/>
                  <a:t> </a:t>
                </a:r>
                <a:r>
                  <a:rPr lang="el-GR" altLang="el-GR" sz="1488" dirty="0" err="1"/>
                  <a:t>stacked</a:t>
                </a:r>
                <a:r>
                  <a:rPr lang="el-GR" altLang="el-GR" sz="1488" dirty="0"/>
                  <a:t> on </a:t>
                </a:r>
                <a:r>
                  <a:rPr lang="el-GR" altLang="el-GR" sz="1488" dirty="0" err="1"/>
                  <a:t>top</a:t>
                </a:r>
                <a:r>
                  <a:rPr lang="el-GR" altLang="el-GR" sz="1488" dirty="0"/>
                  <a:t> of </a:t>
                </a:r>
                <a:r>
                  <a:rPr lang="el-GR" altLang="el-GR" sz="1488" dirty="0" err="1"/>
                  <a:t>each</a:t>
                </a:r>
                <a:r>
                  <a:rPr lang="el-GR" altLang="el-GR" sz="1488" dirty="0"/>
                  <a:t> </a:t>
                </a:r>
                <a:r>
                  <a:rPr lang="el-GR" altLang="el-GR" sz="1488" dirty="0" err="1"/>
                  <a:t>other</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is</a:t>
                </a:r>
                <a:r>
                  <a:rPr lang="el-GR" altLang="el-GR" sz="1488" dirty="0"/>
                  <a:t> </a:t>
                </a:r>
                <a:r>
                  <a:rPr lang="el-GR" altLang="el-GR" sz="1488" dirty="0" err="1"/>
                  <a:t>computed</a:t>
                </a:r>
                <a:r>
                  <a:rPr lang="el-GR" altLang="el-GR" sz="1488" dirty="0"/>
                  <a:t> </a:t>
                </a:r>
                <a:r>
                  <a:rPr lang="el-GR" altLang="el-GR" sz="1488" dirty="0" err="1"/>
                  <a:t>based</a:t>
                </a:r>
                <a:r>
                  <a:rPr lang="el-GR" altLang="el-GR" sz="1488" dirty="0"/>
                  <a:t> on the </a:t>
                </a:r>
                <a:r>
                  <a:rPr lang="el-GR" altLang="el-GR" sz="1488" dirty="0" err="1"/>
                  <a:t>hidden</a:t>
                </a:r>
                <a:r>
                  <a:rPr lang="el-GR" altLang="el-GR" sz="1488" dirty="0"/>
                  <a:t> </a:t>
                </a:r>
                <a:r>
                  <a:rPr lang="el-GR" altLang="el-GR" sz="1488" dirty="0" err="1"/>
                  <a:t>state</a:t>
                </a:r>
                <a:r>
                  <a:rPr lang="el-GR" altLang="el-GR" sz="1488" dirty="0"/>
                  <a:t> of </a:t>
                </a:r>
                <a:r>
                  <a:rPr lang="el-GR" altLang="el-GR" sz="1488" dirty="0" err="1"/>
                  <a:t>both</a:t>
                </a:r>
                <a:r>
                  <a:rPr lang="el-GR" altLang="el-GR" sz="1488" dirty="0"/>
                  <a:t> </a:t>
                </a:r>
                <a:r>
                  <a:rPr lang="el-GR" altLang="el-GR" sz="1488" dirty="0" err="1"/>
                  <a:t>RNNs</a:t>
                </a:r>
                <a:r>
                  <a:rPr lang="en-US" altLang="el-GR" sz="1488" dirty="0"/>
                  <a:t> </a:t>
                </a:r>
                <a14:m>
                  <m:oMath xmlns:m="http://schemas.openxmlformats.org/officeDocument/2006/math">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oMath>
                </a14:m>
                <a:endParaRPr lang="el-GR" altLang="el-GR" sz="1488"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1505336" y="4709836"/>
                <a:ext cx="6850806" cy="662425"/>
              </a:xfrm>
              <a:prstGeom prst="rect">
                <a:avLst/>
              </a:prstGeom>
              <a:blipFill>
                <a:blip r:embed="rId3"/>
                <a:stretch>
                  <a:fillRect l="-356" t="-2778"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898079" y="2770030"/>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898079" y="2770030"/>
                <a:ext cx="2752869" cy="355162"/>
              </a:xfrm>
              <a:prstGeom prst="rect">
                <a:avLst/>
              </a:prstGeom>
              <a:blipFill>
                <a:blip r:embed="rId4"/>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951741" y="2322617"/>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951741" y="2322617"/>
                <a:ext cx="2752869" cy="355162"/>
              </a:xfrm>
              <a:prstGeom prst="rect">
                <a:avLst/>
              </a:prstGeom>
              <a:blipFill>
                <a:blip r:embed="rId5"/>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951741" y="3204889"/>
                <a:ext cx="1672702" cy="435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𝑦</m:t>
                          </m:r>
                        </m:e>
                        <m:sub>
                          <m:r>
                            <a:rPr lang="en-US" sz="1488" i="1">
                              <a:latin typeface="Cambria Math" charset="0"/>
                            </a:rPr>
                            <m:t>𝑡</m:t>
                          </m:r>
                        </m:sub>
                      </m:sSub>
                      <m:r>
                        <a:rPr lang="en-US" sz="1488" i="1">
                          <a:latin typeface="Cambria Math" charset="0"/>
                        </a:rPr>
                        <m:t>=</m:t>
                      </m:r>
                      <m:r>
                        <a:rPr lang="en-US" sz="1488" i="1">
                          <a:latin typeface="Cambria Math" charset="0"/>
                        </a:rPr>
                        <m:t>𝑓</m:t>
                      </m:r>
                      <m:d>
                        <m:dPr>
                          <m:ctrlPr>
                            <a:rPr lang="mr-IN" sz="1488" i="1">
                              <a:latin typeface="Cambria Math" panose="02040503050406030204" pitchFamily="18" charset="0"/>
                            </a:rPr>
                          </m:ctrlPr>
                        </m:dPr>
                        <m:e>
                          <m:r>
                            <a:rPr lang="en-US" sz="1488" i="1">
                              <a:latin typeface="Cambria Math" charset="0"/>
                            </a:rPr>
                            <m:t> </m:t>
                          </m:r>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e>
                      </m:d>
                    </m:oMath>
                  </m:oMathPara>
                </a14:m>
                <a:endParaRPr lang="el-GR" sz="1488" dirty="0"/>
              </a:p>
            </p:txBody>
          </p:sp>
        </mc:Choice>
        <mc:Fallback xmlns="">
          <p:sp>
            <p:nvSpPr>
              <p:cNvPr id="21" name="TextBox 20"/>
              <p:cNvSpPr txBox="1">
                <a:spLocks noRot="1" noChangeAspect="1" noMove="1" noResize="1" noEditPoints="1" noAdjustHandles="1" noChangeArrowheads="1" noChangeShapeType="1" noTextEdit="1"/>
              </p:cNvSpPr>
              <p:nvPr/>
            </p:nvSpPr>
            <p:spPr>
              <a:xfrm>
                <a:off x="4951741" y="3204889"/>
                <a:ext cx="1672702" cy="435119"/>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4951741" y="3844891"/>
            <a:ext cx="3088025" cy="321306"/>
          </a:xfrm>
          <a:prstGeom prst="rect">
            <a:avLst/>
          </a:prstGeom>
          <a:noFill/>
        </p:spPr>
        <p:txBody>
          <a:bodyPr wrap="none" rtlCol="0">
            <a:spAutoFit/>
          </a:bodyPr>
          <a:lstStyle/>
          <a:p>
            <a:r>
              <a:rPr lang="en-US" sz="1488" dirty="0"/>
              <a:t>past and future around a single token</a:t>
            </a:r>
            <a:endParaRPr lang="el-GR" sz="1488" dirty="0"/>
          </a:p>
        </p:txBody>
      </p:sp>
      <p:cxnSp>
        <p:nvCxnSpPr>
          <p:cNvPr id="25" name="Ευθύγραμμο βέλος σύνδεσης 24"/>
          <p:cNvCxnSpPr/>
          <p:nvPr/>
        </p:nvCxnSpPr>
        <p:spPr>
          <a:xfrm flipV="1">
            <a:off x="5251920" y="3527106"/>
            <a:ext cx="850583" cy="34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868805" y="3494353"/>
            <a:ext cx="282189" cy="37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1513559" y="4297865"/>
            <a:ext cx="2817407" cy="321370"/>
          </a:xfrm>
          <a:prstGeom prst="rect">
            <a:avLst/>
          </a:prstGeom>
        </p:spPr>
        <p:txBody>
          <a:bodyPr wrap="square">
            <a:spAutoFit/>
          </a:bodyPr>
          <a:lstStyle/>
          <a:p>
            <a:pPr algn="ctr"/>
            <a:r>
              <a:rPr lang="el-GR" sz="744" i="1" dirty="0" err="1"/>
              <a:t>http</a:t>
            </a:r>
            <a:r>
              <a:rPr lang="el-GR" sz="744" i="1" dirty="0"/>
              <a:t>://</a:t>
            </a:r>
            <a:r>
              <a:rPr lang="el-GR" sz="744" i="1" dirty="0" err="1"/>
              <a:t>www.wildml.com</a:t>
            </a:r>
            <a:r>
              <a:rPr lang="el-GR" sz="744" i="1" dirty="0"/>
              <a:t>/2015/09/recurrent-neural-networks-tutorial-part-1-introduction-to-rnns/</a:t>
            </a:r>
          </a:p>
        </p:txBody>
      </p:sp>
      <p:sp>
        <p:nvSpPr>
          <p:cNvPr id="30" name="TextBox 29"/>
          <p:cNvSpPr txBox="1"/>
          <p:nvPr/>
        </p:nvSpPr>
        <p:spPr>
          <a:xfrm>
            <a:off x="1375244" y="1316820"/>
            <a:ext cx="6806461" cy="779252"/>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 incorporate </a:t>
            </a:r>
            <a:r>
              <a:rPr lang="el-GR" altLang="el-GR" sz="1488" dirty="0" err="1"/>
              <a:t>both</a:t>
            </a:r>
            <a:r>
              <a:rPr lang="el-GR" altLang="el-GR" sz="1488" dirty="0"/>
              <a:t> </a:t>
            </a:r>
            <a:r>
              <a:rPr lang="el-GR" altLang="el-GR" sz="1488" dirty="0" err="1"/>
              <a:t>left</a:t>
            </a:r>
            <a:r>
              <a:rPr lang="el-GR" altLang="el-GR" sz="1488" dirty="0"/>
              <a:t> and </a:t>
            </a:r>
            <a:r>
              <a:rPr lang="el-GR" altLang="el-GR" sz="1488" dirty="0" err="1"/>
              <a:t>right</a:t>
            </a:r>
            <a:r>
              <a:rPr lang="el-GR" altLang="el-GR" sz="1488" dirty="0"/>
              <a:t> </a:t>
            </a:r>
            <a:r>
              <a:rPr lang="el-GR" altLang="el-GR" sz="1488" dirty="0" err="1"/>
              <a:t>context</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may</a:t>
            </a:r>
            <a:r>
              <a:rPr lang="el-GR" altLang="el-GR" sz="1488" dirty="0"/>
              <a:t> </a:t>
            </a:r>
            <a:r>
              <a:rPr lang="el-GR" altLang="el-GR" sz="1488" dirty="0" err="1"/>
              <a:t>not</a:t>
            </a:r>
            <a:r>
              <a:rPr lang="el-GR" altLang="el-GR" sz="1488" dirty="0"/>
              <a:t> </a:t>
            </a:r>
            <a:r>
              <a:rPr lang="el-GR" altLang="el-GR" sz="1488" dirty="0" err="1"/>
              <a:t>only</a:t>
            </a:r>
            <a:r>
              <a:rPr lang="el-GR" altLang="el-GR" sz="1488" dirty="0"/>
              <a:t> </a:t>
            </a:r>
            <a:r>
              <a:rPr lang="el-GR" altLang="el-GR" sz="1488" dirty="0" err="1"/>
              <a:t>depend</a:t>
            </a:r>
            <a:r>
              <a:rPr lang="el-GR" altLang="el-GR" sz="1488" dirty="0"/>
              <a:t> on the </a:t>
            </a:r>
            <a:r>
              <a:rPr lang="el-GR" altLang="el-GR" sz="1488" b="1" dirty="0" err="1">
                <a:solidFill>
                  <a:schemeClr val="accent2"/>
                </a:solidFill>
              </a:rPr>
              <a:t>previous</a:t>
            </a:r>
            <a:r>
              <a:rPr lang="el-GR" altLang="el-GR" sz="1488" dirty="0">
                <a:solidFill>
                  <a:schemeClr val="accent2"/>
                </a:solidFill>
              </a:rPr>
              <a:t> </a:t>
            </a:r>
            <a:r>
              <a:rPr lang="el-GR" altLang="el-GR" sz="1488" dirty="0" err="1"/>
              <a:t>elements</a:t>
            </a:r>
            <a:r>
              <a:rPr lang="el-GR" altLang="el-GR" sz="1488" dirty="0"/>
              <a:t> in the </a:t>
            </a:r>
            <a:r>
              <a:rPr lang="el-GR" altLang="el-GR" sz="1488" dirty="0" err="1"/>
              <a:t>sequence</a:t>
            </a:r>
            <a:r>
              <a:rPr lang="el-GR" altLang="el-GR" sz="1488" dirty="0"/>
              <a:t>, </a:t>
            </a:r>
            <a:r>
              <a:rPr lang="en-US" altLang="el-GR" sz="1488" dirty="0"/>
              <a:t> </a:t>
            </a:r>
            <a:r>
              <a:rPr lang="el-GR" altLang="el-GR" sz="1488" dirty="0" err="1"/>
              <a:t>but</a:t>
            </a:r>
            <a:r>
              <a:rPr lang="el-GR" altLang="el-GR" sz="1488" dirty="0"/>
              <a:t> </a:t>
            </a:r>
            <a:r>
              <a:rPr lang="el-GR" altLang="el-GR" sz="1488" dirty="0" err="1"/>
              <a:t>also</a:t>
            </a:r>
            <a:r>
              <a:rPr lang="el-GR" altLang="el-GR" sz="1488" dirty="0"/>
              <a:t> </a:t>
            </a:r>
            <a:r>
              <a:rPr lang="el-GR" altLang="el-GR" sz="1488" b="1" dirty="0" err="1">
                <a:solidFill>
                  <a:schemeClr val="accent2"/>
                </a:solidFill>
              </a:rPr>
              <a:t>future</a:t>
            </a:r>
            <a:r>
              <a:rPr lang="el-GR" altLang="el-GR" sz="1488" dirty="0">
                <a:solidFill>
                  <a:schemeClr val="accent2"/>
                </a:solidFill>
              </a:rPr>
              <a:t> </a:t>
            </a:r>
            <a:r>
              <a:rPr lang="el-GR" altLang="el-GR" sz="1488" dirty="0" err="1"/>
              <a:t>elements</a:t>
            </a:r>
            <a:r>
              <a:rPr lang="el-GR" altLang="el-GR" sz="1488" dirty="0"/>
              <a:t>. </a:t>
            </a:r>
            <a:endParaRPr lang="en-US" altLang="el-GR" sz="1488" dirty="0"/>
          </a:p>
        </p:txBody>
      </p:sp>
    </p:spTree>
    <p:extLst>
      <p:ext uri="{BB962C8B-B14F-4D97-AF65-F5344CB8AC3E}">
        <p14:creationId xmlns:p14="http://schemas.microsoft.com/office/powerpoint/2010/main" val="10657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Sequence 2 Sequence or Encoder Decoder model</a:t>
            </a:r>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361" y="1407136"/>
            <a:ext cx="4280987" cy="3953887"/>
          </a:xfrm>
          <a:prstGeom prst="rect">
            <a:avLst/>
          </a:prstGeom>
        </p:spPr>
      </p:pic>
      <p:sp>
        <p:nvSpPr>
          <p:cNvPr id="9" name="TextBox 8"/>
          <p:cNvSpPr txBox="1"/>
          <p:nvPr/>
        </p:nvSpPr>
        <p:spPr>
          <a:xfrm>
            <a:off x="5791227" y="3969386"/>
            <a:ext cx="2538708" cy="321306"/>
          </a:xfrm>
          <a:prstGeom prst="rect">
            <a:avLst/>
          </a:prstGeom>
          <a:noFill/>
        </p:spPr>
        <p:txBody>
          <a:bodyPr wrap="none" rtlCol="0">
            <a:spAutoFit/>
          </a:bodyPr>
          <a:lstStyle/>
          <a:p>
            <a:r>
              <a:rPr lang="en-US" sz="1488" dirty="0">
                <a:hlinkClick r:id="rId4"/>
              </a:rPr>
              <a:t>Try many other models for MT</a:t>
            </a:r>
            <a:endParaRPr lang="el-GR" sz="1488" dirty="0"/>
          </a:p>
        </p:txBody>
      </p:sp>
      <p:sp>
        <p:nvSpPr>
          <p:cNvPr id="10" name="Ορθογώνιο 9"/>
          <p:cNvSpPr/>
          <p:nvPr/>
        </p:nvSpPr>
        <p:spPr>
          <a:xfrm>
            <a:off x="5503945" y="4979295"/>
            <a:ext cx="3129303" cy="550343"/>
          </a:xfrm>
          <a:prstGeom prst="rect">
            <a:avLst/>
          </a:prstGeom>
        </p:spPr>
        <p:txBody>
          <a:bodyPr wrap="square">
            <a:spAutoFit/>
          </a:bodyPr>
          <a:lstStyle/>
          <a:p>
            <a:r>
              <a:rPr lang="en-US" sz="992" i="1" dirty="0">
                <a:solidFill>
                  <a:srgbClr val="222222"/>
                </a:solidFill>
                <a:latin typeface="Arial" charset="0"/>
              </a:rPr>
              <a:t>Cho, </a:t>
            </a:r>
            <a:r>
              <a:rPr lang="en-US" sz="992" i="1" dirty="0" err="1">
                <a:solidFill>
                  <a:srgbClr val="222222"/>
                </a:solidFill>
                <a:latin typeface="Arial" charset="0"/>
              </a:rPr>
              <a:t>Kyunghyun</a:t>
            </a:r>
            <a:r>
              <a:rPr lang="en-US" sz="992" i="1" dirty="0">
                <a:solidFill>
                  <a:srgbClr val="222222"/>
                </a:solidFill>
                <a:latin typeface="Arial" charset="0"/>
              </a:rPr>
              <a:t>, et al. "Learning phrase representations using RNN encoder-decoder for statistical machine translation." EMNLP 2014</a:t>
            </a:r>
            <a:endParaRPr lang="el-GR" sz="992" i="1" dirty="0"/>
          </a:p>
        </p:txBody>
      </p:sp>
    </p:spTree>
    <p:extLst>
      <p:ext uri="{BB962C8B-B14F-4D97-AF65-F5344CB8AC3E}">
        <p14:creationId xmlns:p14="http://schemas.microsoft.com/office/powerpoint/2010/main" val="4265234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p:sp>
        <p:nvSpPr>
          <p:cNvPr id="15" name="TextBox 14"/>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1485535"/>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1485535"/>
              </a:xfrm>
              <a:prstGeom prst="rect">
                <a:avLst/>
              </a:prstGeom>
              <a:blipFill>
                <a:blip r:embed="rId4"/>
                <a:stretch>
                  <a:fillRect l="-535" t="-820" b="-1639"/>
                </a:stretch>
              </a:blipFill>
            </p:spPr>
            <p:txBody>
              <a:bodyPr/>
              <a:lstStyle/>
              <a:p>
                <a:r>
                  <a:rPr lang="en-US">
                    <a:noFill/>
                  </a:rPr>
                  <a:t> </a:t>
                </a:r>
              </a:p>
            </p:txBody>
          </p:sp>
        </mc:Fallback>
      </mc:AlternateContent>
      <p:sp>
        <p:nvSpPr>
          <p:cNvPr id="20" name="Ορθογώνιο 19"/>
          <p:cNvSpPr/>
          <p:nvPr/>
        </p:nvSpPr>
        <p:spPr>
          <a:xfrm>
            <a:off x="1412129" y="4157535"/>
            <a:ext cx="7284126" cy="550279"/>
          </a:xfrm>
          <a:prstGeom prst="rect">
            <a:avLst/>
          </a:prstGeom>
        </p:spPr>
        <p:txBody>
          <a:bodyPr wrap="square">
            <a:spAutoFit/>
          </a:bodyPr>
          <a:lstStyle/>
          <a:p>
            <a:r>
              <a:rPr lang="en-US" sz="1488" dirty="0"/>
              <a:t>Controls how much of past state should matter now</a:t>
            </a:r>
          </a:p>
          <a:p>
            <a:r>
              <a:rPr lang="en-US" sz="1488" dirty="0"/>
              <a:t>If z close to 1, then we can copy information in that unit through many steps!</a:t>
            </a:r>
            <a:endParaRPr lang="el-GR" sz="1488" dirty="0"/>
          </a:p>
        </p:txBody>
      </p:sp>
    </p:spTree>
    <p:extLst>
      <p:ext uri="{BB962C8B-B14F-4D97-AF65-F5344CB8AC3E}">
        <p14:creationId xmlns:p14="http://schemas.microsoft.com/office/powerpoint/2010/main" val="3890802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2664384"/>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2664384"/>
              </a:xfrm>
              <a:prstGeom prst="rect">
                <a:avLst/>
              </a:prstGeom>
              <a:blipFill>
                <a:blip r:embed="rId4"/>
                <a:stretch>
                  <a:fillRect l="-535" t="-458" r="-268"/>
                </a:stretch>
              </a:blipFill>
            </p:spPr>
            <p:txBody>
              <a:bodyPr/>
              <a:lstStyle/>
              <a:p>
                <a:r>
                  <a:rPr lang="en-US">
                    <a:noFill/>
                  </a:rPr>
                  <a:t> </a:t>
                </a:r>
              </a:p>
            </p:txBody>
          </p:sp>
        </mc:Fallback>
      </mc:AlternateContent>
      <p:sp>
        <p:nvSpPr>
          <p:cNvPr id="19" name="Ορθογώνιο 18"/>
          <p:cNvSpPr/>
          <p:nvPr/>
        </p:nvSpPr>
        <p:spPr>
          <a:xfrm>
            <a:off x="5188914" y="4007163"/>
            <a:ext cx="3507340" cy="1161023"/>
          </a:xfrm>
          <a:prstGeom prst="rect">
            <a:avLst/>
          </a:prstGeom>
        </p:spPr>
        <p:txBody>
          <a:bodyPr wrap="square">
            <a:spAutoFit/>
          </a:bodyPr>
          <a:lstStyle/>
          <a:p>
            <a:pPr algn="ctr"/>
            <a:r>
              <a:rPr lang="en-US" sz="1488" dirty="0"/>
              <a:t>If reset close to 0, ignore previous hidden state </a:t>
            </a:r>
            <a:r>
              <a:rPr lang="en-US" sz="1323" dirty="0"/>
              <a:t>(allows model to drop information that is irrelevant in the future)</a:t>
            </a:r>
          </a:p>
          <a:p>
            <a:pPr algn="ctr"/>
            <a:endParaRPr lang="en-US" sz="1323" dirty="0"/>
          </a:p>
          <a:p>
            <a:pPr algn="ctr"/>
            <a:endParaRPr lang="en-US" sz="1323" dirty="0"/>
          </a:p>
        </p:txBody>
      </p:sp>
      <p:sp>
        <p:nvSpPr>
          <p:cNvPr id="10" name="Ορθογώνιο 9"/>
          <p:cNvSpPr/>
          <p:nvPr/>
        </p:nvSpPr>
        <p:spPr>
          <a:xfrm>
            <a:off x="1412128" y="4805775"/>
            <a:ext cx="6954312" cy="550279"/>
          </a:xfrm>
          <a:prstGeom prst="rect">
            <a:avLst/>
          </a:prstGeom>
        </p:spPr>
        <p:txBody>
          <a:bodyPr wrap="square">
            <a:spAutoFit/>
          </a:bodyPr>
          <a:lstStyle/>
          <a:p>
            <a:r>
              <a:rPr lang="en-US" sz="1488" dirty="0"/>
              <a:t>Units with </a:t>
            </a:r>
            <a:r>
              <a:rPr lang="en-US" sz="1488" b="1" dirty="0">
                <a:solidFill>
                  <a:schemeClr val="accent2"/>
                </a:solidFill>
              </a:rPr>
              <a:t>short-term</a:t>
            </a:r>
            <a:r>
              <a:rPr lang="en-US" sz="1488" dirty="0"/>
              <a:t> dependencies often have </a:t>
            </a:r>
            <a:r>
              <a:rPr lang="en-US" sz="1488" b="1" dirty="0">
                <a:solidFill>
                  <a:schemeClr val="accent2"/>
                </a:solidFill>
              </a:rPr>
              <a:t>reset</a:t>
            </a:r>
            <a:r>
              <a:rPr lang="en-US" sz="1488" dirty="0">
                <a:solidFill>
                  <a:schemeClr val="accent2"/>
                </a:solidFill>
              </a:rPr>
              <a:t> </a:t>
            </a:r>
            <a:r>
              <a:rPr lang="en-US" sz="1488" dirty="0"/>
              <a:t>gates very active</a:t>
            </a:r>
          </a:p>
          <a:p>
            <a:r>
              <a:rPr lang="en-US" sz="1488" dirty="0"/>
              <a:t>Units with </a:t>
            </a:r>
            <a:r>
              <a:rPr lang="en-US" sz="1488" b="1" dirty="0">
                <a:solidFill>
                  <a:schemeClr val="accent2"/>
                </a:solidFill>
              </a:rPr>
              <a:t>long-term</a:t>
            </a:r>
            <a:r>
              <a:rPr lang="en-US" sz="1488" dirty="0"/>
              <a:t> dependencies have active </a:t>
            </a:r>
            <a:r>
              <a:rPr lang="en-US" sz="1488" b="1" dirty="0">
                <a:solidFill>
                  <a:schemeClr val="accent2"/>
                </a:solidFill>
              </a:rPr>
              <a:t>update</a:t>
            </a:r>
            <a:r>
              <a:rPr lang="en-US" sz="1488" dirty="0"/>
              <a:t> gates z </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308657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3371692"/>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r>
                  <a:rPr lang="en-US" sz="1488" dirty="0"/>
                  <a:t>New memory </a:t>
                </a:r>
                <a14:m>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n-US" sz="1488" i="1">
                        <a:latin typeface="Cambria Math" charset="0"/>
                      </a:rPr>
                      <m:t>𝑡𝑎𝑛h</m:t>
                    </m:r>
                    <m:r>
                      <a:rPr lang="el-GR"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it-IT" sz="1488" i="1">
                        <a:latin typeface="Cambria Math" charset="0"/>
                        <a:ea typeface="Cambria Math" charset="0"/>
                        <a:cs typeface="Cambria Math" charset="0"/>
                      </a:rPr>
                      <m:t>∘</m:t>
                    </m:r>
                    <m:r>
                      <a:rPr lang="en-US" sz="1488" i="1">
                        <a:latin typeface="Cambria Math" charset="0"/>
                      </a:rPr>
                      <m:t>𝑈</m:t>
                    </m:r>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r>
                      <a:rPr lang="en-US" sz="1488" i="1">
                        <a:latin typeface="Cambria Math" charset="0"/>
                      </a:rPr>
                      <m:t>𝑊</m:t>
                    </m:r>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n-US" sz="1488" dirty="0"/>
              </a:p>
              <a:p>
                <a:endParaRPr lang="en-US" sz="1488" dirty="0"/>
              </a:p>
              <a:p>
                <a:r>
                  <a:rPr lang="en-US" sz="1488" dirty="0"/>
                  <a:t>Final memory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sSub>
                      <m:sSubPr>
                        <m:ctrlPr>
                          <a:rPr lang="en-US" sz="1488" i="1">
                            <a:latin typeface="Cambria Math" panose="02040503050406030204" pitchFamily="18" charset="0"/>
                          </a:rPr>
                        </m:ctrlPr>
                      </m:sSubPr>
                      <m:e>
                        <m:r>
                          <a:rPr lang="it-IT" sz="1488" i="1">
                            <a:latin typeface="Cambria Math" charset="0"/>
                            <a:ea typeface="Cambria Math" charset="0"/>
                            <a:cs typeface="Cambria Math" charset="0"/>
                          </a:rPr>
                          <m:t>∘</m:t>
                        </m:r>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+(1−</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m:t>
                    </m:r>
                    <m:r>
                      <a:rPr lang="it-IT" sz="1488" i="1">
                        <a:latin typeface="Cambria Math" charset="0"/>
                        <a:ea typeface="Cambria Math" charset="0"/>
                        <a:cs typeface="Cambria Math" charset="0"/>
                      </a:rPr>
                      <m:t>∘</m:t>
                    </m:r>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oMath>
                </a14:m>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3371692"/>
              </a:xfrm>
              <a:prstGeom prst="rect">
                <a:avLst/>
              </a:prstGeom>
              <a:blipFill>
                <a:blip r:embed="rId4"/>
                <a:stretch>
                  <a:fillRect l="-535" t="-362" r="-268"/>
                </a:stretch>
              </a:blipFill>
            </p:spPr>
            <p:txBody>
              <a:bodyPr/>
              <a:lstStyle/>
              <a:p>
                <a:r>
                  <a:rPr lang="en-US">
                    <a:noFill/>
                  </a:rPr>
                  <a:t> </a:t>
                </a:r>
              </a:p>
            </p:txBody>
          </p:sp>
        </mc:Fallback>
      </mc:AlternateContent>
      <p:sp>
        <p:nvSpPr>
          <p:cNvPr id="10" name="TextBox 9"/>
          <p:cNvSpPr txBox="1"/>
          <p:nvPr/>
        </p:nvSpPr>
        <p:spPr>
          <a:xfrm>
            <a:off x="5472441" y="4121036"/>
            <a:ext cx="3223813" cy="1008225"/>
          </a:xfrm>
          <a:prstGeom prst="rect">
            <a:avLst/>
          </a:prstGeom>
          <a:noFill/>
        </p:spPr>
        <p:txBody>
          <a:bodyPr wrap="square" rtlCol="0">
            <a:spAutoFit/>
          </a:bodyPr>
          <a:lstStyle/>
          <a:p>
            <a:r>
              <a:rPr lang="en-US" sz="1488" dirty="0">
                <a:hlinkClick r:id="rId5"/>
              </a:rPr>
              <a:t>LSTMs</a:t>
            </a:r>
            <a:r>
              <a:rPr lang="en-US" sz="1488" dirty="0"/>
              <a:t> are a more complex form, but basically same intuition</a:t>
            </a:r>
          </a:p>
          <a:p>
            <a:r>
              <a:rPr lang="en-US" sz="1488" dirty="0"/>
              <a:t>GRUs are often more preferred than LSTMs</a:t>
            </a:r>
          </a:p>
        </p:txBody>
      </p:sp>
      <p:sp>
        <p:nvSpPr>
          <p:cNvPr id="2" name="Ορθογώνιο 1"/>
          <p:cNvSpPr/>
          <p:nvPr/>
        </p:nvSpPr>
        <p:spPr>
          <a:xfrm>
            <a:off x="5041900" y="5148755"/>
            <a:ext cx="3780367" cy="321306"/>
          </a:xfrm>
          <a:prstGeom prst="rect">
            <a:avLst/>
          </a:prstGeom>
        </p:spPr>
        <p:txBody>
          <a:bodyPr wrap="square">
            <a:spAutoFit/>
          </a:bodyPr>
          <a:lstStyle/>
          <a:p>
            <a:r>
              <a:rPr lang="en-US" sz="1488" dirty="0"/>
              <a:t>combines </a:t>
            </a:r>
            <a:r>
              <a:rPr lang="en-US" sz="1488"/>
              <a:t>current &amp; previous </a:t>
            </a:r>
            <a:r>
              <a:rPr lang="en-US" sz="1488" dirty="0"/>
              <a:t>time steps</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1173932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Mechanism</a:t>
            </a:r>
          </a:p>
        </p:txBody>
      </p:sp>
      <p:pic>
        <p:nvPicPr>
          <p:cNvPr id="28" name="Εικόνα 27"/>
          <p:cNvPicPr>
            <a:picLocks noChangeAspect="1"/>
          </p:cNvPicPr>
          <p:nvPr/>
        </p:nvPicPr>
        <p:blipFill>
          <a:blip r:embed="rId2"/>
          <a:stretch>
            <a:fillRect/>
          </a:stretch>
        </p:blipFill>
        <p:spPr>
          <a:xfrm>
            <a:off x="3430480" y="866043"/>
            <a:ext cx="3701609" cy="3463494"/>
          </a:xfrm>
          <a:prstGeom prst="rect">
            <a:avLst/>
          </a:prstGeom>
        </p:spPr>
      </p:pic>
      <p:sp>
        <p:nvSpPr>
          <p:cNvPr id="21" name="Ορθογώνιο 20"/>
          <p:cNvSpPr/>
          <p:nvPr/>
        </p:nvSpPr>
        <p:spPr>
          <a:xfrm>
            <a:off x="2091253" y="4329537"/>
            <a:ext cx="5901295" cy="245003"/>
          </a:xfrm>
          <a:prstGeom prst="rect">
            <a:avLst/>
          </a:prstGeom>
        </p:spPr>
        <p:txBody>
          <a:bodyPr wrap="square">
            <a:spAutoFit/>
          </a:bodyPr>
          <a:lstStyle/>
          <a:p>
            <a:r>
              <a:rPr lang="en-US" sz="992" i="1" dirty="0" err="1">
                <a:solidFill>
                  <a:srgbClr val="222222"/>
                </a:solidFill>
                <a:latin typeface="Arial" charset="0"/>
              </a:rPr>
              <a:t>Bahdanau</a:t>
            </a:r>
            <a:r>
              <a:rPr lang="en-US" sz="992" i="1" dirty="0">
                <a:solidFill>
                  <a:srgbClr val="222222"/>
                </a:solidFill>
                <a:latin typeface="Arial" charset="0"/>
              </a:rPr>
              <a:t> D. et al. "Neural machine translation by jointly learning to align and translate." ICLR (2015)</a:t>
            </a:r>
            <a:endParaRPr lang="el-GR" sz="992" i="1" dirty="0"/>
          </a:p>
        </p:txBody>
      </p:sp>
      <p:sp>
        <p:nvSpPr>
          <p:cNvPr id="23" name="TextBox 22"/>
          <p:cNvSpPr txBox="1"/>
          <p:nvPr/>
        </p:nvSpPr>
        <p:spPr>
          <a:xfrm>
            <a:off x="1629069" y="4884384"/>
            <a:ext cx="2497863" cy="321306"/>
          </a:xfrm>
          <a:prstGeom prst="rect">
            <a:avLst/>
          </a:prstGeom>
          <a:noFill/>
        </p:spPr>
        <p:txBody>
          <a:bodyPr wrap="none" rtlCol="0">
            <a:spAutoFit/>
          </a:bodyPr>
          <a:lstStyle/>
          <a:p>
            <a:r>
              <a:rPr lang="en-US" sz="1488" dirty="0"/>
              <a:t>Main idea: retrieve as needed</a:t>
            </a:r>
            <a:endParaRPr lang="el-GR" sz="1488" dirty="0"/>
          </a:p>
        </p:txBody>
      </p:sp>
      <p:sp>
        <p:nvSpPr>
          <p:cNvPr id="26" name="TextBox 25"/>
          <p:cNvSpPr txBox="1"/>
          <p:nvPr/>
        </p:nvSpPr>
        <p:spPr>
          <a:xfrm>
            <a:off x="2196130" y="1154538"/>
            <a:ext cx="1785553" cy="321306"/>
          </a:xfrm>
          <a:prstGeom prst="rect">
            <a:avLst/>
          </a:prstGeom>
          <a:noFill/>
        </p:spPr>
        <p:txBody>
          <a:bodyPr wrap="none" rtlCol="0">
            <a:spAutoFit/>
          </a:bodyPr>
          <a:lstStyle/>
          <a:p>
            <a:r>
              <a:rPr lang="en-US" sz="1488" dirty="0"/>
              <a:t>Pool of </a:t>
            </a:r>
            <a:r>
              <a:rPr lang="en-US" sz="1488"/>
              <a:t>source states</a:t>
            </a:r>
            <a:endParaRPr lang="el-GR" sz="1488" dirty="0"/>
          </a:p>
        </p:txBody>
      </p:sp>
    </p:spTree>
    <p:extLst>
      <p:ext uri="{BB962C8B-B14F-4D97-AF65-F5344CB8AC3E}">
        <p14:creationId xmlns:p14="http://schemas.microsoft.com/office/powerpoint/2010/main" val="2325047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Scoring</a:t>
            </a:r>
          </a:p>
        </p:txBody>
      </p:sp>
      <p:sp>
        <p:nvSpPr>
          <p:cNvPr id="23" name="TextBox 22"/>
          <p:cNvSpPr txBox="1"/>
          <p:nvPr/>
        </p:nvSpPr>
        <p:spPr>
          <a:xfrm>
            <a:off x="1654354" y="4948171"/>
            <a:ext cx="3390736" cy="321306"/>
          </a:xfrm>
          <a:prstGeom prst="rect">
            <a:avLst/>
          </a:prstGeom>
          <a:noFill/>
        </p:spPr>
        <p:txBody>
          <a:bodyPr wrap="none" rtlCol="0">
            <a:spAutoFit/>
          </a:bodyPr>
          <a:lstStyle/>
          <a:p>
            <a:r>
              <a:rPr lang="en-US" sz="1488" b="1" dirty="0">
                <a:solidFill>
                  <a:schemeClr val="accent2"/>
                </a:solidFill>
              </a:rPr>
              <a:t>Compare</a:t>
            </a:r>
            <a:r>
              <a:rPr lang="en-US" sz="1488" dirty="0"/>
              <a:t> target and source hidden states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83220" y="4434152"/>
                <a:ext cx="3853489" cy="3564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1984" i="1">
                          <a:latin typeface="Cambria Math" charset="0"/>
                        </a:rPr>
                        <m:t>𝑠𝑐𝑜𝑟𝑒</m:t>
                      </m:r>
                      <m:d>
                        <m:dPr>
                          <m:ctrlPr>
                            <a:rPr lang="en-US" sz="1984" i="1">
                              <a:latin typeface="Cambria Math" panose="02040503050406030204" pitchFamily="18" charset="0"/>
                            </a:rPr>
                          </m:ctrlPr>
                        </m:d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d>
                      <m:r>
                        <a:rPr lang="en-US" sz="1984" i="1">
                          <a:latin typeface="Cambria Math" charset="0"/>
                        </a:rPr>
                        <m:t>=</m:t>
                      </m:r>
                      <m:sSub>
                        <m:sSubPr>
                          <m:ctrlPr>
                            <a:rPr lang="en-US" sz="1984" i="1">
                              <a:latin typeface="Cambria Math" panose="02040503050406030204" pitchFamily="18" charset="0"/>
                            </a:rPr>
                          </m:ctrlPr>
                        </m:sSubPr>
                        <m:e>
                          <m:sSup>
                            <m:sSupPr>
                              <m:ctrlPr>
                                <a:rPr lang="en-US" sz="1984" i="1">
                                  <a:latin typeface="Cambria Math" panose="02040503050406030204" pitchFamily="18" charset="0"/>
                                </a:rPr>
                              </m:ctrlPr>
                            </m:sSup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e>
                            <m:sup>
                              <m:r>
                                <a:rPr lang="en-US" sz="1984" i="1">
                                  <a:latin typeface="Cambria Math" charset="0"/>
                                </a:rPr>
                                <m:t>𝑇</m:t>
                              </m:r>
                            </m:sup>
                          </m:sSup>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83220" y="4434152"/>
                <a:ext cx="3853489" cy="356444"/>
              </a:xfrm>
              <a:prstGeom prst="rect">
                <a:avLst/>
              </a:prstGeom>
              <a:blipFill>
                <a:blip r:embed="rId2"/>
                <a:stretch>
                  <a:fillRect b="-6780"/>
                </a:stretch>
              </a:blipFill>
            </p:spPr>
            <p:txBody>
              <a:bodyPr/>
              <a:lstStyle/>
              <a:p>
                <a:r>
                  <a:rPr lang="en-US">
                    <a:noFill/>
                  </a:rPr>
                  <a:t> </a:t>
                </a:r>
              </a:p>
            </p:txBody>
          </p:sp>
        </mc:Fallback>
      </mc:AlternateContent>
      <p:pic>
        <p:nvPicPr>
          <p:cNvPr id="7" name="Εικόνα 6"/>
          <p:cNvPicPr>
            <a:picLocks noChangeAspect="1"/>
          </p:cNvPicPr>
          <p:nvPr/>
        </p:nvPicPr>
        <p:blipFill>
          <a:blip r:embed="rId3"/>
          <a:stretch>
            <a:fillRect/>
          </a:stretch>
        </p:blipFill>
        <p:spPr>
          <a:xfrm>
            <a:off x="2949047" y="1064094"/>
            <a:ext cx="4177305" cy="3276318"/>
          </a:xfrm>
          <a:prstGeom prst="rect">
            <a:avLst/>
          </a:prstGeom>
        </p:spPr>
      </p:pic>
      <p:pic>
        <p:nvPicPr>
          <p:cNvPr id="8" name="Εικόνα 7"/>
          <p:cNvPicPr>
            <a:picLocks noChangeAspect="1"/>
          </p:cNvPicPr>
          <p:nvPr/>
        </p:nvPicPr>
        <p:blipFill>
          <a:blip r:embed="rId4"/>
          <a:stretch>
            <a:fillRect/>
          </a:stretch>
        </p:blipFill>
        <p:spPr>
          <a:xfrm>
            <a:off x="2949047" y="1082175"/>
            <a:ext cx="4177305" cy="3360007"/>
          </a:xfrm>
          <a:prstGeom prst="rect">
            <a:avLst/>
          </a:prstGeom>
        </p:spPr>
      </p:pic>
    </p:spTree>
    <p:extLst>
      <p:ext uri="{BB962C8B-B14F-4D97-AF65-F5344CB8AC3E}">
        <p14:creationId xmlns:p14="http://schemas.microsoft.com/office/powerpoint/2010/main" val="15827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Normalization</a:t>
            </a:r>
          </a:p>
        </p:txBody>
      </p:sp>
      <p:sp>
        <p:nvSpPr>
          <p:cNvPr id="23" name="TextBox 22"/>
          <p:cNvSpPr txBox="1"/>
          <p:nvPr/>
        </p:nvSpPr>
        <p:spPr>
          <a:xfrm>
            <a:off x="1666760" y="4980010"/>
            <a:ext cx="2620654" cy="321306"/>
          </a:xfrm>
          <a:prstGeom prst="rect">
            <a:avLst/>
          </a:prstGeom>
          <a:noFill/>
        </p:spPr>
        <p:txBody>
          <a:bodyPr wrap="none" rtlCol="0">
            <a:spAutoFit/>
          </a:bodyPr>
          <a:lstStyle/>
          <a:p>
            <a:r>
              <a:rPr lang="en-US" sz="1488" b="1" dirty="0">
                <a:solidFill>
                  <a:schemeClr val="accent2"/>
                </a:solidFill>
              </a:rPr>
              <a:t>Convert </a:t>
            </a:r>
            <a:r>
              <a:rPr lang="en-US" sz="1488" dirty="0"/>
              <a:t>into alignment weights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73924" y="4262881"/>
                <a:ext cx="2938949" cy="6858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r>
                        <a:rPr lang="en-US" sz="1984" i="1">
                          <a:latin typeface="Cambria Math" charset="0"/>
                        </a:rPr>
                        <m:t>= </m:t>
                      </m:r>
                      <m:f>
                        <m:fPr>
                          <m:ctrlPr>
                            <a:rPr lang="mr-IN" sz="1984" i="1">
                              <a:latin typeface="Cambria Math" panose="02040503050406030204" pitchFamily="18" charset="0"/>
                            </a:rPr>
                          </m:ctrlPr>
                        </m:fPr>
                        <m:num>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num>
                        <m:den>
                          <m:nary>
                            <m:naryPr>
                              <m:chr m:val="∑"/>
                              <m:supHide m:val="on"/>
                              <m:ctrlPr>
                                <a:rPr lang="mr-IN" sz="1984" i="1">
                                  <a:latin typeface="Cambria Math" panose="02040503050406030204" pitchFamily="18" charset="0"/>
                                </a:rPr>
                              </m:ctrlPr>
                            </m:naryPr>
                            <m:sub>
                              <m:r>
                                <m:rPr>
                                  <m:brk m:alnAt="7"/>
                                </m:rPr>
                                <a:rPr lang="en-US" sz="1984" i="1">
                                  <a:latin typeface="Cambria Math" charset="0"/>
                                </a:rPr>
                                <m:t>𝑠</m:t>
                              </m:r>
                              <m:r>
                                <a:rPr lang="en-US" sz="1984" i="1">
                                  <a:latin typeface="Cambria Math" charset="0"/>
                                </a:rPr>
                                <m:t>′</m:t>
                              </m:r>
                            </m:sub>
                            <m:sup/>
                            <m:e>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e>
                          </m:nary>
                        </m:den>
                      </m:f>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73924" y="4262881"/>
                <a:ext cx="2938949" cy="685829"/>
              </a:xfrm>
              <a:prstGeom prst="rect">
                <a:avLst/>
              </a:prstGeom>
              <a:blipFill>
                <a:blip r:embed="rId2"/>
                <a:stretch>
                  <a:fillRect/>
                </a:stretch>
              </a:blipFill>
            </p:spPr>
            <p:txBody>
              <a:bodyPr/>
              <a:lstStyle/>
              <a:p>
                <a:r>
                  <a:rPr lang="en-US">
                    <a:noFill/>
                  </a:rPr>
                  <a:t> </a:t>
                </a:r>
              </a:p>
            </p:txBody>
          </p:sp>
        </mc:Fallback>
      </mc:AlternateContent>
      <p:pic>
        <p:nvPicPr>
          <p:cNvPr id="6" name="Εικόνα 5"/>
          <p:cNvPicPr>
            <a:picLocks noChangeAspect="1"/>
          </p:cNvPicPr>
          <p:nvPr/>
        </p:nvPicPr>
        <p:blipFill>
          <a:blip r:embed="rId3"/>
          <a:stretch>
            <a:fillRect/>
          </a:stretch>
        </p:blipFill>
        <p:spPr>
          <a:xfrm>
            <a:off x="2877002" y="970278"/>
            <a:ext cx="4107586" cy="3208594"/>
          </a:xfrm>
          <a:prstGeom prst="rect">
            <a:avLst/>
          </a:prstGeom>
        </p:spPr>
      </p:pic>
    </p:spTree>
    <p:extLst>
      <p:ext uri="{BB962C8B-B14F-4D97-AF65-F5344CB8AC3E}">
        <p14:creationId xmlns:p14="http://schemas.microsoft.com/office/powerpoint/2010/main" val="1422222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pic>
        <p:nvPicPr>
          <p:cNvPr id="3" name="Εικόνα 2"/>
          <p:cNvPicPr>
            <a:picLocks noChangeAspect="1"/>
          </p:cNvPicPr>
          <p:nvPr/>
        </p:nvPicPr>
        <p:blipFill>
          <a:blip r:embed="rId2"/>
          <a:stretch>
            <a:fillRect/>
          </a:stretch>
        </p:blipFill>
        <p:spPr>
          <a:xfrm>
            <a:off x="3130715" y="1015531"/>
            <a:ext cx="3478347" cy="3268885"/>
          </a:xfrm>
          <a:prstGeom prst="rect">
            <a:avLst/>
          </a:prstGeom>
        </p:spPr>
      </p:pic>
      <p:sp>
        <p:nvSpPr>
          <p:cNvPr id="11" name="TextBox 10"/>
          <p:cNvSpPr txBox="1"/>
          <p:nvPr/>
        </p:nvSpPr>
        <p:spPr>
          <a:xfrm>
            <a:off x="1666760" y="4980010"/>
            <a:ext cx="3208955" cy="321306"/>
          </a:xfrm>
          <a:prstGeom prst="rect">
            <a:avLst/>
          </a:prstGeom>
          <a:noFill/>
        </p:spPr>
        <p:txBody>
          <a:bodyPr wrap="none" rtlCol="0">
            <a:spAutoFit/>
          </a:bodyPr>
          <a:lstStyle/>
          <a:p>
            <a:r>
              <a:rPr lang="en-US" sz="1488" dirty="0"/>
              <a:t>Build </a:t>
            </a:r>
            <a:r>
              <a:rPr lang="en-US" sz="1488" b="1" dirty="0">
                <a:solidFill>
                  <a:schemeClr val="accent2"/>
                </a:solidFill>
              </a:rPr>
              <a:t>context</a:t>
            </a:r>
            <a:r>
              <a:rPr lang="en-US" sz="1488" dirty="0"/>
              <a:t> vector: weighted average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718778" y="4284416"/>
                <a:ext cx="2035557"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 </m:t>
                      </m:r>
                      <m:nary>
                        <m:naryPr>
                          <m:chr m:val="∑"/>
                          <m:supHide m:val="on"/>
                          <m:ctrlPr>
                            <a:rPr lang="en-US" sz="1984" i="1">
                              <a:latin typeface="Cambria Math" panose="02040503050406030204" pitchFamily="18" charset="0"/>
                            </a:rPr>
                          </m:ctrlPr>
                        </m:naryPr>
                        <m:sub>
                          <m:r>
                            <m:rPr>
                              <m:brk m:alnAt="7"/>
                            </m:rPr>
                            <a:rPr lang="en-US" sz="1984" i="1">
                              <a:latin typeface="Cambria Math" charset="0"/>
                            </a:rPr>
                            <m:t>𝑠</m:t>
                          </m:r>
                        </m:sub>
                        <m:sup/>
                        <m:e>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nary>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718778" y="4284416"/>
                <a:ext cx="2035557" cy="8334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018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313532"/>
            <a:ext cx="5867400"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5201299" cy="843625"/>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20809" marR="8324">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sp>
        <p:nvSpPr>
          <p:cNvPr id="11" name="TextBox 10"/>
          <p:cNvSpPr txBox="1"/>
          <p:nvPr/>
        </p:nvSpPr>
        <p:spPr>
          <a:xfrm>
            <a:off x="1666760" y="4980010"/>
            <a:ext cx="2300117" cy="321306"/>
          </a:xfrm>
          <a:prstGeom prst="rect">
            <a:avLst/>
          </a:prstGeom>
          <a:noFill/>
        </p:spPr>
        <p:txBody>
          <a:bodyPr wrap="none" rtlCol="0">
            <a:spAutoFit/>
          </a:bodyPr>
          <a:lstStyle/>
          <a:p>
            <a:r>
              <a:rPr lang="en-US" sz="1488" dirty="0"/>
              <a:t>Compute </a:t>
            </a:r>
            <a:r>
              <a:rPr lang="en-US" sz="1488" b="1" dirty="0">
                <a:solidFill>
                  <a:schemeClr val="accent2"/>
                </a:solidFill>
              </a:rPr>
              <a:t>next</a:t>
            </a:r>
            <a:r>
              <a:rPr lang="en-US" sz="1488" dirty="0"/>
              <a:t> hidden state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917895" y="4420377"/>
                <a:ext cx="2267287" cy="3976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r>
                        <a:rPr lang="en-US" sz="1984" i="1">
                          <a:latin typeface="Cambria Math" charset="0"/>
                        </a:rPr>
                        <m:t>=</m:t>
                      </m:r>
                      <m:r>
                        <a:rPr lang="en-US" sz="1984" i="1">
                          <a:latin typeface="Cambria Math" charset="0"/>
                        </a:rPr>
                        <m:t>𝑓</m:t>
                      </m:r>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𝑒</m:t>
                          </m:r>
                        </m:e>
                        <m:sub>
                          <m:r>
                            <a:rPr lang="en-US" sz="1984" i="1">
                              <a:latin typeface="Cambria Math" charset="0"/>
                            </a:rPr>
                            <m:t>𝑡</m:t>
                          </m:r>
                        </m:sub>
                      </m:sSub>
                      <m:r>
                        <a:rPr lang="en-US" sz="1984" i="1">
                          <a:latin typeface="Cambria Math" charset="0"/>
                        </a:rPr>
                        <m:t>)</m:t>
                      </m:r>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917895" y="4420377"/>
                <a:ext cx="2267287" cy="397673"/>
              </a:xfrm>
              <a:prstGeom prst="rect">
                <a:avLst/>
              </a:prstGeom>
              <a:blipFill>
                <a:blip r:embed="rId2"/>
                <a:stretch>
                  <a:fillRect b="-15385"/>
                </a:stretch>
              </a:blipFill>
            </p:spPr>
            <p:txBody>
              <a:bodyPr/>
              <a:lstStyle/>
              <a:p>
                <a:r>
                  <a:rPr lang="en-US">
                    <a:noFill/>
                  </a:rPr>
                  <a:t> </a:t>
                </a:r>
              </a:p>
            </p:txBody>
          </p:sp>
        </mc:Fallback>
      </mc:AlternateContent>
      <p:pic>
        <p:nvPicPr>
          <p:cNvPr id="4" name="Εικόνα 3"/>
          <p:cNvPicPr>
            <a:picLocks noChangeAspect="1"/>
          </p:cNvPicPr>
          <p:nvPr/>
        </p:nvPicPr>
        <p:blipFill>
          <a:blip r:embed="rId3"/>
          <a:stretch>
            <a:fillRect/>
          </a:stretch>
        </p:blipFill>
        <p:spPr>
          <a:xfrm>
            <a:off x="3129392" y="949408"/>
            <a:ext cx="3825017" cy="33356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491437" y="2809709"/>
                <a:ext cx="549766" cy="499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46" i="1">
                              <a:latin typeface="Cambria Math" panose="02040503050406030204" pitchFamily="18" charset="0"/>
                            </a:rPr>
                          </m:ctrlPr>
                        </m:sSubPr>
                        <m:e>
                          <m:r>
                            <a:rPr lang="en-US" sz="2646" i="1">
                              <a:latin typeface="Cambria Math" charset="0"/>
                            </a:rPr>
                            <m:t>𝑒</m:t>
                          </m:r>
                        </m:e>
                        <m:sub>
                          <m:r>
                            <a:rPr lang="en-US" sz="2646" i="1">
                              <a:latin typeface="Cambria Math" charset="0"/>
                            </a:rPr>
                            <m:t>𝑡</m:t>
                          </m:r>
                        </m:sub>
                      </m:sSub>
                    </m:oMath>
                  </m:oMathPara>
                </a14:m>
                <a:endParaRPr lang="el-GR" sz="2315"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491437" y="2809709"/>
                <a:ext cx="549766" cy="4994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8576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954601" y="2215826"/>
            <a:ext cx="6174599" cy="3267170"/>
          </a:xfrm>
        </p:spPr>
        <p:txBody>
          <a:bodyPr>
            <a:normAutofit/>
          </a:bodyPr>
          <a:lstStyle/>
          <a:p>
            <a:r>
              <a:rPr lang="en-US" sz="2977" b="1" dirty="0">
                <a:hlinkClick r:id="rId2"/>
              </a:rPr>
              <a:t>https://uofi.box.com/v/cs510DL</a:t>
            </a:r>
            <a:endParaRPr lang="en-US" sz="2977" b="1" dirty="0"/>
          </a:p>
          <a:p>
            <a:endParaRPr lang="en-US" sz="2977" b="1" dirty="0"/>
          </a:p>
          <a:p>
            <a:r>
              <a:rPr lang="en-US" dirty="0">
                <a:solidFill>
                  <a:schemeClr val="tx1"/>
                </a:solidFill>
              </a:rPr>
              <a:t>Binary Classification</a:t>
            </a:r>
          </a:p>
          <a:p>
            <a:r>
              <a:rPr lang="en-US" i="1" dirty="0"/>
              <a:t>Dataset of 25,000 movies reviews from IMDB, labeled by sentiment (positive/negative)</a:t>
            </a:r>
          </a:p>
          <a:p>
            <a:endParaRPr lang="el-GR" sz="2977" b="1" dirty="0"/>
          </a:p>
        </p:txBody>
      </p:sp>
      <p:sp>
        <p:nvSpPr>
          <p:cNvPr id="4" name="Title 1"/>
          <p:cNvSpPr txBox="1">
            <a:spLocks/>
          </p:cNvSpPr>
          <p:nvPr/>
        </p:nvSpPr>
        <p:spPr>
          <a:xfrm>
            <a:off x="1717361" y="150953"/>
            <a:ext cx="6649080" cy="289591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a:t>
            </a:r>
          </a:p>
          <a:p>
            <a:r>
              <a:rPr lang="en-US" sz="3969" dirty="0"/>
              <a:t>IMDB Movie reviews sentiment classification</a:t>
            </a:r>
          </a:p>
          <a:p>
            <a:r>
              <a:rPr lang="en-US" sz="3969" dirty="0"/>
              <a:t> </a:t>
            </a:r>
            <a:br>
              <a:rPr lang="en-US" sz="3969" dirty="0"/>
            </a:br>
            <a:endParaRPr lang="en-US" sz="3969" dirty="0"/>
          </a:p>
        </p:txBody>
      </p:sp>
    </p:spTree>
    <p:extLst>
      <p:ext uri="{BB962C8B-B14F-4D97-AF65-F5344CB8AC3E}">
        <p14:creationId xmlns:p14="http://schemas.microsoft.com/office/powerpoint/2010/main" val="1832403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3829" y="1335730"/>
            <a:ext cx="6001332" cy="2795905"/>
          </a:xfrm>
          <a:prstGeom prst="rect">
            <a:avLst/>
          </a:prstGeom>
        </p:spPr>
      </p:pic>
      <p:sp>
        <p:nvSpPr>
          <p:cNvPr id="3" name="Rectangle 2"/>
          <p:cNvSpPr/>
          <p:nvPr/>
        </p:nvSpPr>
        <p:spPr>
          <a:xfrm>
            <a:off x="5735147" y="3949770"/>
            <a:ext cx="2976859" cy="1237198"/>
          </a:xfrm>
          <a:prstGeom prst="rect">
            <a:avLst/>
          </a:prstGeom>
        </p:spPr>
        <p:txBody>
          <a:bodyPr wrap="square">
            <a:spAutoFit/>
          </a:bodyPr>
          <a:lstStyle/>
          <a:p>
            <a:r>
              <a:rPr lang="en-US" sz="1488" dirty="0"/>
              <a:t>Useful for:</a:t>
            </a:r>
          </a:p>
          <a:p>
            <a:pPr marL="236277" indent="-236277">
              <a:buFont typeface="Arial"/>
              <a:buChar char="•"/>
            </a:pPr>
            <a:r>
              <a:rPr lang="en-US" sz="1488" dirty="0"/>
              <a:t>knowledge base completion</a:t>
            </a:r>
          </a:p>
          <a:p>
            <a:pPr marL="236277" indent="-236277">
              <a:buFont typeface="Arial"/>
              <a:buChar char="•"/>
            </a:pPr>
            <a:r>
              <a:rPr lang="en-US" sz="1488" dirty="0"/>
              <a:t>social media analysis </a:t>
            </a:r>
          </a:p>
          <a:p>
            <a:pPr marL="236277" indent="-236277">
              <a:buFont typeface="Arial"/>
              <a:buChar char="•"/>
            </a:pPr>
            <a:r>
              <a:rPr lang="en-US" sz="1488" dirty="0"/>
              <a:t>question answering</a:t>
            </a:r>
          </a:p>
          <a:p>
            <a:pPr marL="236277" indent="-236277">
              <a:buFont typeface="Arial"/>
              <a:buChar char="•"/>
            </a:pPr>
            <a:r>
              <a:rPr lang="en-US" sz="1488" dirty="0"/>
              <a:t>…</a:t>
            </a:r>
          </a:p>
        </p:txBody>
      </p:sp>
      <p:sp>
        <p:nvSpPr>
          <p:cNvPr id="6" name="Rectangle 5"/>
          <p:cNvSpPr/>
          <p:nvPr/>
        </p:nvSpPr>
        <p:spPr>
          <a:xfrm>
            <a:off x="1363918" y="4131635"/>
            <a:ext cx="4230931" cy="206851"/>
          </a:xfrm>
          <a:prstGeom prst="rect">
            <a:avLst/>
          </a:prstGeom>
        </p:spPr>
        <p:txBody>
          <a:bodyPr wrap="square">
            <a:spAutoFit/>
          </a:bodyPr>
          <a:lstStyle/>
          <a:p>
            <a:r>
              <a:rPr lang="en-US" sz="744" i="1" dirty="0"/>
              <a:t>http://</a:t>
            </a:r>
            <a:r>
              <a:rPr lang="en-US" sz="744" i="1" dirty="0" err="1"/>
              <a:t>www.mathcs.emory.edu</a:t>
            </a:r>
            <a:r>
              <a:rPr lang="en-US" sz="744" i="1" dirty="0"/>
              <a:t>/~</a:t>
            </a:r>
            <a:r>
              <a:rPr lang="en-US" sz="744" i="1" dirty="0" err="1"/>
              <a:t>dsavenk</a:t>
            </a:r>
            <a:r>
              <a:rPr lang="en-US" sz="744" i="1" dirty="0"/>
              <a:t>/slides/</a:t>
            </a:r>
            <a:r>
              <a:rPr lang="en-US" sz="744" i="1" dirty="0" err="1"/>
              <a:t>relation_extraction</a:t>
            </a:r>
            <a:r>
              <a:rPr lang="en-US" sz="744" i="1" dirty="0"/>
              <a:t>/</a:t>
            </a:r>
            <a:r>
              <a:rPr lang="en-US" sz="744" i="1" dirty="0" err="1"/>
              <a:t>img</a:t>
            </a:r>
            <a:r>
              <a:rPr lang="en-US" sz="744" i="1" dirty="0"/>
              <a:t>/</a:t>
            </a:r>
            <a:r>
              <a:rPr lang="en-US" sz="744" i="1" dirty="0" err="1"/>
              <a:t>distant.png</a:t>
            </a:r>
            <a:endParaRPr lang="en-US" sz="744" i="1" dirty="0"/>
          </a:p>
        </p:txBody>
      </p:sp>
      <p:sp>
        <p:nvSpPr>
          <p:cNvPr id="10"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 </a:t>
            </a:r>
            <a:br>
              <a:rPr lang="en-US" sz="3969" dirty="0"/>
            </a:br>
            <a:r>
              <a:rPr lang="en-US" sz="3969" dirty="0"/>
              <a:t>Relation Extraction from text</a:t>
            </a:r>
          </a:p>
        </p:txBody>
      </p:sp>
    </p:spTree>
    <p:extLst>
      <p:ext uri="{BB962C8B-B14F-4D97-AF65-F5344CB8AC3E}">
        <p14:creationId xmlns:p14="http://schemas.microsoft.com/office/powerpoint/2010/main" val="859879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4368" y="1450660"/>
            <a:ext cx="7395064" cy="2713500"/>
          </a:xfrm>
          <a:prstGeom prst="rect">
            <a:avLst/>
          </a:prstGeom>
        </p:spPr>
        <p:txBody>
          <a:bodyPr wrap="square">
            <a:spAutoFit/>
          </a:bodyPr>
          <a:lstStyle/>
          <a:p>
            <a:r>
              <a:rPr lang="en-US" sz="1654" dirty="0"/>
              <a:t>   sentence S = w</a:t>
            </a:r>
            <a:r>
              <a:rPr lang="en-US" sz="1654" baseline="-25000" dirty="0"/>
              <a:t>1</a:t>
            </a:r>
            <a:r>
              <a:rPr lang="en-US" sz="1654" dirty="0"/>
              <a:t> w</a:t>
            </a:r>
            <a:r>
              <a:rPr lang="en-US" sz="1654" baseline="-25000" dirty="0"/>
              <a:t>2 </a:t>
            </a:r>
            <a:r>
              <a:rPr lang="en-US" sz="1654" dirty="0"/>
              <a:t>..</a:t>
            </a:r>
            <a:r>
              <a:rPr lang="en-US" sz="1654" dirty="0">
                <a:solidFill>
                  <a:schemeClr val="accent5">
                    <a:lumMod val="50000"/>
                  </a:schemeClr>
                </a:solidFill>
              </a:rPr>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baseline="-25000" dirty="0">
                <a:solidFill>
                  <a:schemeClr val="accent5">
                    <a:lumMod val="50000"/>
                  </a:schemeClr>
                </a:solidFill>
              </a:rPr>
              <a:t> </a:t>
            </a:r>
            <a:r>
              <a:rPr lang="en-US" sz="1654" dirty="0"/>
              <a:t>.. </a:t>
            </a:r>
            <a:r>
              <a:rPr lang="en-US" sz="1654" dirty="0" err="1"/>
              <a:t>w</a:t>
            </a:r>
            <a:r>
              <a:rPr lang="en-US" sz="1654" baseline="-25000" dirty="0" err="1"/>
              <a:t>j</a:t>
            </a:r>
            <a:r>
              <a:rPr lang="en-US" sz="1654" baseline="-25000" dirty="0"/>
              <a:t> </a:t>
            </a:r>
            <a:r>
              <a:rPr lang="en-US" sz="1654" dirty="0"/>
              <a:t>.. </a:t>
            </a:r>
            <a:r>
              <a:rPr lang="en-US" sz="1654" b="1" dirty="0">
                <a:solidFill>
                  <a:srgbClr val="660066"/>
                </a:solidFill>
              </a:rPr>
              <a:t>e</a:t>
            </a:r>
            <a:r>
              <a:rPr lang="en-US" sz="1654" b="1" baseline="-25000" dirty="0">
                <a:solidFill>
                  <a:srgbClr val="660066"/>
                </a:solidFill>
              </a:rPr>
              <a:t>2</a:t>
            </a:r>
            <a:r>
              <a:rPr lang="en-US" sz="1654" dirty="0"/>
              <a:t> .. </a:t>
            </a:r>
            <a:r>
              <a:rPr lang="en-US" sz="1654" dirty="0" err="1"/>
              <a:t>w</a:t>
            </a:r>
            <a:r>
              <a:rPr lang="en-US" sz="1654" baseline="-25000" dirty="0" err="1"/>
              <a:t>n</a:t>
            </a:r>
            <a:r>
              <a:rPr lang="en-US" sz="1654" baseline="-25000" dirty="0"/>
              <a:t> 			 </a:t>
            </a:r>
            <a:r>
              <a:rPr lang="en-US" sz="1654" dirty="0"/>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dirty="0">
                <a:solidFill>
                  <a:schemeClr val="accent5">
                    <a:lumMod val="50000"/>
                  </a:schemeClr>
                </a:solidFill>
              </a:rPr>
              <a:t> </a:t>
            </a:r>
            <a:r>
              <a:rPr lang="en-US" sz="1654" dirty="0"/>
              <a:t>and </a:t>
            </a:r>
            <a:r>
              <a:rPr lang="en-US" sz="1654" b="1" dirty="0">
                <a:solidFill>
                  <a:srgbClr val="660066"/>
                </a:solidFill>
              </a:rPr>
              <a:t>e</a:t>
            </a:r>
            <a:r>
              <a:rPr lang="en-US" sz="1654" b="1" baseline="-25000" dirty="0">
                <a:solidFill>
                  <a:srgbClr val="660066"/>
                </a:solidFill>
              </a:rPr>
              <a:t>2</a:t>
            </a:r>
            <a:r>
              <a:rPr lang="en-US" sz="1654" dirty="0"/>
              <a:t> entities</a:t>
            </a:r>
          </a:p>
          <a:p>
            <a:endParaRPr lang="en-US" sz="1654" dirty="0"/>
          </a:p>
          <a:p>
            <a:endParaRPr lang="en-US" sz="1654" dirty="0"/>
          </a:p>
          <a:p>
            <a:pPr algn="ctr"/>
            <a:r>
              <a:rPr lang="en-US" sz="1323" dirty="0"/>
              <a:t>“The new </a:t>
            </a:r>
            <a:r>
              <a:rPr lang="en-US" sz="1323" b="1" dirty="0">
                <a:solidFill>
                  <a:srgbClr val="1F4E79"/>
                </a:solidFill>
              </a:rPr>
              <a:t>iPhone 7 Plus </a:t>
            </a:r>
            <a:r>
              <a:rPr lang="en-US" sz="1323" dirty="0"/>
              <a:t>includes an improved </a:t>
            </a:r>
            <a:r>
              <a:rPr lang="en-US" sz="1323" b="1" dirty="0">
                <a:solidFill>
                  <a:srgbClr val="7030A0"/>
                </a:solidFill>
              </a:rPr>
              <a:t>camera</a:t>
            </a:r>
            <a:r>
              <a:rPr lang="en-US" sz="1323" dirty="0">
                <a:solidFill>
                  <a:srgbClr val="7030A0"/>
                </a:solidFill>
              </a:rPr>
              <a:t> </a:t>
            </a:r>
            <a:r>
              <a:rPr lang="en-US" sz="1323" dirty="0"/>
              <a:t>to take amazing pictures”</a:t>
            </a:r>
            <a:r>
              <a:rPr lang="en-US" sz="1488" dirty="0"/>
              <a:t>	</a:t>
            </a:r>
            <a:endParaRPr lang="en-US" sz="1158" dirty="0"/>
          </a:p>
          <a:p>
            <a:pPr algn="ctr"/>
            <a:endParaRPr lang="en-US" sz="1984" b="1" dirty="0">
              <a:solidFill>
                <a:schemeClr val="accent2">
                  <a:lumMod val="50000"/>
                </a:schemeClr>
              </a:solidFill>
            </a:endParaRPr>
          </a:p>
          <a:p>
            <a:pPr algn="ctr"/>
            <a:r>
              <a:rPr lang="en-US" sz="1984" b="1" dirty="0">
                <a:solidFill>
                  <a:schemeClr val="accent2">
                    <a:lumMod val="50000"/>
                  </a:schemeClr>
                </a:solidFill>
              </a:rPr>
              <a:t>Component-Whole</a:t>
            </a:r>
            <a:r>
              <a:rPr lang="en-US" sz="1984" b="1" dirty="0"/>
              <a:t>(</a:t>
            </a:r>
            <a:r>
              <a:rPr lang="en-US" sz="1984" b="1" dirty="0">
                <a:solidFill>
                  <a:srgbClr val="1F4E79"/>
                </a:solidFill>
              </a:rPr>
              <a:t>e</a:t>
            </a:r>
            <a:r>
              <a:rPr lang="en-US" sz="1984" b="1" baseline="-25000" dirty="0">
                <a:solidFill>
                  <a:srgbClr val="1F4E79"/>
                </a:solidFill>
              </a:rPr>
              <a:t>1</a:t>
            </a:r>
            <a:r>
              <a:rPr lang="en-US" sz="1984" b="1" dirty="0">
                <a:solidFill>
                  <a:srgbClr val="00B050"/>
                </a:solidFill>
              </a:rPr>
              <a:t> </a:t>
            </a:r>
            <a:r>
              <a:rPr lang="en-US" sz="1984" b="1" dirty="0">
                <a:solidFill>
                  <a:srgbClr val="000000"/>
                </a:solidFill>
              </a:rPr>
              <a:t>,</a:t>
            </a:r>
            <a:r>
              <a:rPr lang="en-US" sz="1984" b="1" dirty="0">
                <a:solidFill>
                  <a:srgbClr val="00B050"/>
                </a:solidFill>
              </a:rPr>
              <a:t> </a:t>
            </a:r>
            <a:r>
              <a:rPr lang="en-US" sz="1984" b="1" dirty="0">
                <a:solidFill>
                  <a:srgbClr val="660066"/>
                </a:solidFill>
              </a:rPr>
              <a:t>e</a:t>
            </a:r>
            <a:r>
              <a:rPr lang="en-US" sz="1984" b="1" baseline="-25000" dirty="0">
                <a:solidFill>
                  <a:srgbClr val="660066"/>
                </a:solidFill>
              </a:rPr>
              <a:t>2</a:t>
            </a:r>
            <a:r>
              <a:rPr lang="en-US" sz="1984" b="1" dirty="0">
                <a:solidFill>
                  <a:srgbClr val="660066"/>
                </a:solidFill>
              </a:rPr>
              <a:t> </a:t>
            </a:r>
            <a:r>
              <a:rPr lang="en-US" sz="1984" b="1" dirty="0"/>
              <a:t>) ? </a:t>
            </a:r>
          </a:p>
          <a:p>
            <a:pPr algn="ctr"/>
            <a:r>
              <a:rPr lang="en-US" sz="1984" b="1" dirty="0">
                <a:solidFill>
                  <a:schemeClr val="accent6"/>
                </a:solidFill>
              </a:rPr>
              <a:t>YES</a:t>
            </a:r>
            <a:r>
              <a:rPr lang="en-US" sz="1984" b="1" dirty="0"/>
              <a:t> / NO</a:t>
            </a:r>
            <a:endParaRPr lang="en-US" sz="1654" dirty="0"/>
          </a:p>
          <a:p>
            <a:endParaRPr lang="en-US" sz="1488" dirty="0"/>
          </a:p>
          <a:p>
            <a:endParaRPr lang="en-US" sz="1488" dirty="0"/>
          </a:p>
        </p:txBody>
      </p:sp>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Task: binary (or multi-class) classification </a:t>
            </a:r>
          </a:p>
        </p:txBody>
      </p:sp>
      <p:sp>
        <p:nvSpPr>
          <p:cNvPr id="10" name="Ορθογώνιο 9"/>
          <p:cNvSpPr/>
          <p:nvPr/>
        </p:nvSpPr>
        <p:spPr>
          <a:xfrm>
            <a:off x="1491666" y="3894228"/>
            <a:ext cx="5536336" cy="703078"/>
          </a:xfrm>
          <a:prstGeom prst="rect">
            <a:avLst/>
          </a:prstGeom>
        </p:spPr>
        <p:txBody>
          <a:bodyPr wrap="square">
            <a:spAutoFit/>
          </a:bodyPr>
          <a:lstStyle/>
          <a:p>
            <a:r>
              <a:rPr lang="en-US" sz="1323" dirty="0"/>
              <a:t>It is also possible to include more than two entities as well:</a:t>
            </a:r>
            <a:br>
              <a:rPr lang="en-US" sz="1323" dirty="0"/>
            </a:br>
            <a:r>
              <a:rPr lang="en-US" sz="1323" dirty="0"/>
              <a:t>“At codons 12, the occurrence of point mutations from G to T were observed” </a:t>
            </a:r>
            <a:r>
              <a:rPr lang="en-US" sz="1323" dirty="0">
                <a:sym typeface="Wingdings"/>
              </a:rPr>
              <a:t> </a:t>
            </a:r>
            <a:r>
              <a:rPr lang="en-US" sz="1323" dirty="0"/>
              <a:t>point mutation(</a:t>
            </a:r>
            <a:r>
              <a:rPr lang="en-US" sz="1323" b="1" dirty="0"/>
              <a:t>codon</a:t>
            </a:r>
            <a:r>
              <a:rPr lang="en-US" sz="1323" dirty="0"/>
              <a:t>, </a:t>
            </a:r>
            <a:r>
              <a:rPr lang="en-US" sz="1323" b="1" dirty="0"/>
              <a:t>12</a:t>
            </a:r>
            <a:r>
              <a:rPr lang="en-US" sz="1323" dirty="0"/>
              <a:t>, </a:t>
            </a:r>
            <a:r>
              <a:rPr lang="en-US" sz="1323" b="1" dirty="0"/>
              <a:t>G</a:t>
            </a:r>
            <a:r>
              <a:rPr lang="en-US" sz="1323" dirty="0"/>
              <a:t>, </a:t>
            </a:r>
            <a:r>
              <a:rPr lang="en-US" sz="1323" b="1" dirty="0"/>
              <a:t>T</a:t>
            </a:r>
            <a:r>
              <a:rPr lang="en-US" sz="1323" dirty="0"/>
              <a:t>)</a:t>
            </a:r>
          </a:p>
        </p:txBody>
      </p:sp>
    </p:spTree>
    <p:extLst>
      <p:ext uri="{BB962C8B-B14F-4D97-AF65-F5344CB8AC3E}">
        <p14:creationId xmlns:p14="http://schemas.microsoft.com/office/powerpoint/2010/main" val="3482796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3586" y="2465933"/>
            <a:ext cx="1359641" cy="448713"/>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5" name="TextBox 4"/>
          <p:cNvSpPr txBox="1"/>
          <p:nvPr/>
        </p:nvSpPr>
        <p:spPr>
          <a:xfrm>
            <a:off x="5027211" y="2465932"/>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6" name="TextBox 5"/>
          <p:cNvSpPr txBox="1"/>
          <p:nvPr/>
        </p:nvSpPr>
        <p:spPr>
          <a:xfrm>
            <a:off x="6639762" y="2454707"/>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sp>
        <p:nvSpPr>
          <p:cNvPr id="8" name="TextBox 7"/>
          <p:cNvSpPr txBox="1"/>
          <p:nvPr/>
        </p:nvSpPr>
        <p:spPr>
          <a:xfrm>
            <a:off x="2728820" y="2037522"/>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
        <p:nvSpPr>
          <p:cNvPr id="13" name="Rounded Rectangle 12"/>
          <p:cNvSpPr/>
          <p:nvPr/>
        </p:nvSpPr>
        <p:spPr>
          <a:xfrm>
            <a:off x="3541292" y="3050032"/>
            <a:ext cx="1304227"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14" name="Rounded Rectangle 13"/>
          <p:cNvSpPr/>
          <p:nvPr/>
        </p:nvSpPr>
        <p:spPr>
          <a:xfrm>
            <a:off x="5132594" y="3050032"/>
            <a:ext cx="1247801"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15" name="Rounded Rectangle 14"/>
          <p:cNvSpPr/>
          <p:nvPr/>
        </p:nvSpPr>
        <p:spPr>
          <a:xfrm>
            <a:off x="6752639" y="3050032"/>
            <a:ext cx="1232814"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16" name="Straight Connector 15"/>
          <p:cNvCxnSpPr/>
          <p:nvPr/>
        </p:nvCxnSpPr>
        <p:spPr>
          <a:xfrm>
            <a:off x="4357061" y="1466946"/>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44071" y="1466945"/>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082745" y="3830870"/>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000090"/>
                </a:solidFill>
              </a:rPr>
              <a:t>e</a:t>
            </a:r>
            <a:r>
              <a:rPr lang="en-US" sz="909" baseline="-25000" dirty="0">
                <a:solidFill>
                  <a:srgbClr val="000090"/>
                </a:solidFill>
              </a:rPr>
              <a:t>1</a:t>
            </a:r>
          </a:p>
        </p:txBody>
      </p:sp>
      <p:sp>
        <p:nvSpPr>
          <p:cNvPr id="23" name="Rounded Rectangle 22"/>
          <p:cNvSpPr/>
          <p:nvPr/>
        </p:nvSpPr>
        <p:spPr>
          <a:xfrm>
            <a:off x="6957619" y="3830870"/>
            <a:ext cx="153052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a:solidFill>
                  <a:schemeClr val="tx1"/>
                </a:solidFill>
              </a:rPr>
              <a:t>context </a:t>
            </a:r>
            <a:r>
              <a:rPr lang="en-US" sz="909" dirty="0" err="1">
                <a:solidFill>
                  <a:schemeClr val="tx1"/>
                </a:solidFill>
              </a:rPr>
              <a:t>embeddings</a:t>
            </a:r>
            <a:endParaRPr lang="en-US" sz="909" dirty="0">
              <a:solidFill>
                <a:schemeClr val="tx1"/>
              </a:solidFill>
            </a:endParaRPr>
          </a:p>
        </p:txBody>
      </p:sp>
      <p:sp>
        <p:nvSpPr>
          <p:cNvPr id="24" name="Rounded Rectangle 23"/>
          <p:cNvSpPr/>
          <p:nvPr/>
        </p:nvSpPr>
        <p:spPr>
          <a:xfrm>
            <a:off x="5520181" y="3833999"/>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7030A0"/>
                </a:solidFill>
              </a:rPr>
              <a:t>e</a:t>
            </a:r>
            <a:r>
              <a:rPr lang="en-US" sz="909" baseline="-25000" dirty="0">
                <a:solidFill>
                  <a:srgbClr val="7030A0"/>
                </a:solidFill>
              </a:rPr>
              <a:t>2</a:t>
            </a:r>
          </a:p>
        </p:txBody>
      </p:sp>
      <p:cxnSp>
        <p:nvCxnSpPr>
          <p:cNvPr id="25" name="Straight Arrow Connector 24"/>
          <p:cNvCxnSpPr>
            <a:endCxn id="22" idx="2"/>
          </p:cNvCxnSpPr>
          <p:nvPr/>
        </p:nvCxnSpPr>
        <p:spPr>
          <a:xfrm flipV="1">
            <a:off x="4158004" y="4208908"/>
            <a:ext cx="576855" cy="28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6172296" y="4212036"/>
            <a:ext cx="188154" cy="29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357417" y="2492747"/>
            <a:ext cx="1811631" cy="626903"/>
          </a:xfrm>
          <a:prstGeom prst="rect">
            <a:avLst/>
          </a:prstGeom>
        </p:spPr>
        <p:txBody>
          <a:bodyPr wrap="square">
            <a:spAutoFit/>
          </a:bodyPr>
          <a:lstStyle/>
          <a:p>
            <a:r>
              <a:rPr lang="en-US" sz="1158" dirty="0"/>
              <a:t>2) word </a:t>
            </a:r>
            <a:r>
              <a:rPr lang="en-US" sz="1158"/>
              <a:t>sequences concatenated with </a:t>
            </a:r>
            <a:r>
              <a:rPr lang="en-US" sz="1158" dirty="0"/>
              <a:t>positional features</a:t>
            </a:r>
          </a:p>
        </p:txBody>
      </p:sp>
      <p:sp>
        <p:nvSpPr>
          <p:cNvPr id="28" name="Rectangle 27"/>
          <p:cNvSpPr/>
          <p:nvPr/>
        </p:nvSpPr>
        <p:spPr>
          <a:xfrm>
            <a:off x="1357417" y="1521713"/>
            <a:ext cx="1804801" cy="448713"/>
          </a:xfrm>
          <a:prstGeom prst="rect">
            <a:avLst/>
          </a:prstGeom>
        </p:spPr>
        <p:txBody>
          <a:bodyPr wrap="square">
            <a:spAutoFit/>
          </a:bodyPr>
          <a:lstStyle/>
          <a:p>
            <a:pPr marL="283533" indent="-283533">
              <a:buAutoNum type="arabicParenR"/>
            </a:pPr>
            <a:r>
              <a:rPr lang="en-US" sz="1158" dirty="0"/>
              <a:t>context-wise split of the sentence</a:t>
            </a:r>
          </a:p>
        </p:txBody>
      </p:sp>
      <p:sp>
        <p:nvSpPr>
          <p:cNvPr id="29" name="Rectangle 28"/>
          <p:cNvSpPr/>
          <p:nvPr/>
        </p:nvSpPr>
        <p:spPr>
          <a:xfrm>
            <a:off x="1376062" y="3477478"/>
            <a:ext cx="1786157" cy="983283"/>
          </a:xfrm>
          <a:prstGeom prst="rect">
            <a:avLst/>
          </a:prstGeom>
        </p:spPr>
        <p:txBody>
          <a:bodyPr wrap="square">
            <a:spAutoFit/>
          </a:bodyPr>
          <a:lstStyle/>
          <a:p>
            <a:r>
              <a:rPr lang="en-US" sz="1158" dirty="0"/>
              <a:t>3) concatenating </a:t>
            </a:r>
            <a:r>
              <a:rPr lang="en-US" sz="1158" dirty="0" err="1"/>
              <a:t>embeddings</a:t>
            </a:r>
            <a:r>
              <a:rPr lang="en-US" sz="1158" dirty="0"/>
              <a:t> of two entities with average of word </a:t>
            </a:r>
            <a:r>
              <a:rPr lang="en-US" sz="1158" dirty="0" err="1"/>
              <a:t>embeddings</a:t>
            </a:r>
            <a:r>
              <a:rPr lang="en-US" sz="1158" dirty="0"/>
              <a:t> for rest of the words</a:t>
            </a:r>
          </a:p>
        </p:txBody>
      </p:sp>
      <p:sp>
        <p:nvSpPr>
          <p:cNvPr id="33" name="Rounded Rectangle 32"/>
          <p:cNvSpPr/>
          <p:nvPr/>
        </p:nvSpPr>
        <p:spPr>
          <a:xfrm>
            <a:off x="2995514" y="1578131"/>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Left</a:t>
            </a:r>
          </a:p>
        </p:txBody>
      </p:sp>
      <p:sp>
        <p:nvSpPr>
          <p:cNvPr id="34" name="Rounded Rectangle 33"/>
          <p:cNvSpPr/>
          <p:nvPr/>
        </p:nvSpPr>
        <p:spPr>
          <a:xfrm>
            <a:off x="4531169" y="1578131"/>
            <a:ext cx="1306153"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Middle</a:t>
            </a:r>
          </a:p>
        </p:txBody>
      </p:sp>
      <p:sp>
        <p:nvSpPr>
          <p:cNvPr id="35" name="Rounded Rectangle 34"/>
          <p:cNvSpPr/>
          <p:nvPr/>
        </p:nvSpPr>
        <p:spPr>
          <a:xfrm>
            <a:off x="6050822" y="1587195"/>
            <a:ext cx="123281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Right</a:t>
            </a:r>
          </a:p>
        </p:txBody>
      </p:sp>
      <p:sp>
        <p:nvSpPr>
          <p:cNvPr id="3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Features / Input representation</a:t>
            </a:r>
          </a:p>
        </p:txBody>
      </p:sp>
      <p:sp>
        <p:nvSpPr>
          <p:cNvPr id="37" name="TextBox 36"/>
          <p:cNvSpPr txBox="1"/>
          <p:nvPr/>
        </p:nvSpPr>
        <p:spPr>
          <a:xfrm>
            <a:off x="2750646" y="4493933"/>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Tree>
    <p:extLst>
      <p:ext uri="{BB962C8B-B14F-4D97-AF65-F5344CB8AC3E}">
        <p14:creationId xmlns:p14="http://schemas.microsoft.com/office/powerpoint/2010/main" val="41866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034835" y="1274569"/>
            <a:ext cx="1608810" cy="370273"/>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77" name="TextBox 76"/>
          <p:cNvSpPr txBox="1"/>
          <p:nvPr/>
        </p:nvSpPr>
        <p:spPr>
          <a:xfrm>
            <a:off x="2344048" y="4422069"/>
            <a:ext cx="4971286"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a:t>
            </a:r>
            <a:r>
              <a:rPr lang="en-US" sz="1158" b="1">
                <a:solidFill>
                  <a:srgbClr val="000090"/>
                </a:solidFill>
              </a:rPr>
              <a:t>Plus  </a:t>
            </a:r>
            <a:r>
              <a:rPr lang="en-US" sz="1158"/>
              <a:t>includes </a:t>
            </a:r>
            <a:r>
              <a:rPr lang="en-US" sz="1158" dirty="0"/>
              <a:t>an </a:t>
            </a:r>
            <a:r>
              <a:rPr lang="en-US" sz="1158"/>
              <a:t>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MLP</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5" name="Rounded Rectangle 171"/>
          <p:cNvSpPr/>
          <p:nvPr/>
        </p:nvSpPr>
        <p:spPr>
          <a:xfrm>
            <a:off x="2135710" y="3777633"/>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46" name="Rounded Rectangle 172"/>
          <p:cNvSpPr/>
          <p:nvPr/>
        </p:nvSpPr>
        <p:spPr>
          <a:xfrm>
            <a:off x="3885713" y="3777632"/>
            <a:ext cx="1887956"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context </a:t>
            </a:r>
            <a:r>
              <a:rPr lang="en-US" sz="1158" dirty="0" err="1">
                <a:solidFill>
                  <a:schemeClr val="tx1"/>
                </a:solidFill>
              </a:rPr>
              <a:t>embeddings</a:t>
            </a:r>
            <a:endParaRPr lang="en-US" sz="1158" dirty="0">
              <a:solidFill>
                <a:schemeClr val="tx1"/>
              </a:solidFill>
            </a:endParaRPr>
          </a:p>
        </p:txBody>
      </p:sp>
      <p:sp>
        <p:nvSpPr>
          <p:cNvPr id="47" name="Rounded Rectangle 173"/>
          <p:cNvSpPr/>
          <p:nvPr/>
        </p:nvSpPr>
        <p:spPr>
          <a:xfrm>
            <a:off x="5914862" y="3777632"/>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7030A0"/>
                </a:solidFill>
              </a:rPr>
              <a:t>e</a:t>
            </a:r>
            <a:r>
              <a:rPr lang="en-US" sz="1158" baseline="-25000" dirty="0">
                <a:solidFill>
                  <a:srgbClr val="7030A0"/>
                </a:solidFill>
              </a:rPr>
              <a:t>2</a:t>
            </a:r>
          </a:p>
        </p:txBody>
      </p:sp>
      <p:sp>
        <p:nvSpPr>
          <p:cNvPr id="48" name="Rounded Rectangle 175"/>
          <p:cNvSpPr/>
          <p:nvPr/>
        </p:nvSpPr>
        <p:spPr>
          <a:xfrm>
            <a:off x="4025286" y="2368809"/>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1</a:t>
            </a:r>
          </a:p>
        </p:txBody>
      </p:sp>
      <p:sp>
        <p:nvSpPr>
          <p:cNvPr id="49" name="Rounded Rectangle 176"/>
          <p:cNvSpPr/>
          <p:nvPr/>
        </p:nvSpPr>
        <p:spPr>
          <a:xfrm>
            <a:off x="4025286" y="1771552"/>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n</a:t>
            </a:r>
          </a:p>
        </p:txBody>
      </p:sp>
      <p:sp>
        <p:nvSpPr>
          <p:cNvPr id="50" name="TextBox 49"/>
          <p:cNvSpPr txBox="1"/>
          <p:nvPr/>
        </p:nvSpPr>
        <p:spPr>
          <a:xfrm>
            <a:off x="4750828" y="2147453"/>
            <a:ext cx="354106" cy="270523"/>
          </a:xfrm>
          <a:prstGeom prst="rect">
            <a:avLst/>
          </a:prstGeom>
          <a:noFill/>
        </p:spPr>
        <p:txBody>
          <a:bodyPr wrap="square" rtlCol="0">
            <a:spAutoFit/>
          </a:bodyPr>
          <a:lstStyle/>
          <a:p>
            <a:r>
              <a:rPr lang="mr-IN" sz="1158" b="1" dirty="0"/>
              <a:t>…</a:t>
            </a:r>
            <a:endParaRPr lang="en-US" sz="1158" b="1" dirty="0"/>
          </a:p>
        </p:txBody>
      </p:sp>
      <p:cxnSp>
        <p:nvCxnSpPr>
          <p:cNvPr id="51" name="Elbow Connector 180"/>
          <p:cNvCxnSpPr>
            <a:stCxn id="45" idx="0"/>
            <a:endCxn id="48" idx="2"/>
          </p:cNvCxnSpPr>
          <p:nvPr/>
        </p:nvCxnSpPr>
        <p:spPr>
          <a:xfrm rot="5400000" flipH="1" flipV="1">
            <a:off x="3423780" y="2371723"/>
            <a:ext cx="922246"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5313358" y="2371722"/>
            <a:ext cx="922245"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829691" y="2855387"/>
            <a:ext cx="0" cy="922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633957" y="5045461"/>
            <a:ext cx="3744743" cy="321306"/>
          </a:xfrm>
          <a:prstGeom prst="rect">
            <a:avLst/>
          </a:prstGeom>
          <a:noFill/>
        </p:spPr>
        <p:txBody>
          <a:bodyPr wrap="none" rtlCol="0">
            <a:spAutoFit/>
          </a:bodyPr>
          <a:lstStyle/>
          <a:p>
            <a:r>
              <a:rPr lang="en-US" sz="1488" dirty="0"/>
              <a:t>Simple </a:t>
            </a:r>
            <a:r>
              <a:rPr lang="en-US" sz="1488"/>
              <a:t>fully-connected multi-layer perceptron</a:t>
            </a:r>
            <a:endParaRPr lang="el-GR" sz="1488" dirty="0"/>
          </a:p>
        </p:txBody>
      </p:sp>
    </p:spTree>
    <p:extLst>
      <p:ext uri="{BB962C8B-B14F-4D97-AF65-F5344CB8AC3E}">
        <p14:creationId xmlns:p14="http://schemas.microsoft.com/office/powerpoint/2010/main" val="638477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90"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a:t>
            </a:r>
          </a:p>
        </p:txBody>
      </p:sp>
      <p:sp>
        <p:nvSpPr>
          <p:cNvPr id="34" name="Ορθογώνιο 33"/>
          <p:cNvSpPr/>
          <p:nvPr/>
        </p:nvSpPr>
        <p:spPr>
          <a:xfrm>
            <a:off x="2422232" y="5213356"/>
            <a:ext cx="5239337" cy="397673"/>
          </a:xfrm>
          <a:prstGeom prst="rect">
            <a:avLst/>
          </a:prstGeom>
        </p:spPr>
        <p:txBody>
          <a:bodyPr wrap="square">
            <a:spAutoFit/>
          </a:bodyPr>
          <a:lstStyle/>
          <a:p>
            <a:r>
              <a:rPr lang="en-US" sz="992" i="1" dirty="0">
                <a:latin typeface="Arial" charset="0"/>
                <a:ea typeface="Arial" charset="0"/>
                <a:cs typeface="Arial" charset="0"/>
              </a:rPr>
              <a:t>Zeng, </a:t>
            </a:r>
            <a:r>
              <a:rPr lang="en-US" sz="992" i="1" dirty="0" err="1">
                <a:latin typeface="Arial" charset="0"/>
                <a:ea typeface="Arial" charset="0"/>
                <a:cs typeface="Arial" charset="0"/>
              </a:rPr>
              <a:t>D.et</a:t>
            </a:r>
            <a:r>
              <a:rPr lang="en-US" sz="992" i="1" dirty="0">
                <a:latin typeface="Arial" charset="0"/>
                <a:ea typeface="Arial" charset="0"/>
                <a:cs typeface="Arial" charset="0"/>
              </a:rPr>
              <a:t> al.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convolutional deep neural </a:t>
            </a:r>
            <a:r>
              <a:rPr lang="en-US" sz="992" i="1" dirty="0" err="1">
                <a:latin typeface="Arial" charset="0"/>
                <a:ea typeface="Arial" charset="0"/>
                <a:cs typeface="Arial" charset="0"/>
              </a:rPr>
              <a:t>network”.COLING</a:t>
            </a:r>
            <a:r>
              <a:rPr lang="en-US" sz="992"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 (2)</a:t>
            </a:r>
          </a:p>
        </p:txBody>
      </p:sp>
      <p:grpSp>
        <p:nvGrpSpPr>
          <p:cNvPr id="2" name="Ομάδα 1"/>
          <p:cNvGrpSpPr/>
          <p:nvPr/>
        </p:nvGrpSpPr>
        <p:grpSpPr>
          <a:xfrm>
            <a:off x="1561081" y="1630413"/>
            <a:ext cx="2464817" cy="1372179"/>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992"/>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filter=2</a:t>
              </a: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filter=3</a:t>
              </a: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filter=k</a:t>
              </a: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grpSp>
      <p:cxnSp>
        <p:nvCxnSpPr>
          <p:cNvPr id="57" name="Elbow Connector 14"/>
          <p:cNvCxnSpPr>
            <a:stCxn id="43" idx="3"/>
          </p:cNvCxnSpPr>
          <p:nvPr/>
        </p:nvCxnSpPr>
        <p:spPr>
          <a:xfrm flipV="1">
            <a:off x="4025899" y="2126617"/>
            <a:ext cx="1118083" cy="18988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783097" y="1478192"/>
            <a:ext cx="487844" cy="176438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5110456" y="1588260"/>
            <a:ext cx="0" cy="1016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9" name="Ορθογώνιο 78"/>
          <p:cNvSpPr/>
          <p:nvPr/>
        </p:nvSpPr>
        <p:spPr>
          <a:xfrm>
            <a:off x="1464659" y="5150430"/>
            <a:ext cx="7143199" cy="245003"/>
          </a:xfrm>
          <a:prstGeom prst="rect">
            <a:avLst/>
          </a:prstGeom>
        </p:spPr>
        <p:txBody>
          <a:bodyPr wrap="square">
            <a:spAutoFit/>
          </a:bodyPr>
          <a:lstStyle/>
          <a:p>
            <a:pPr algn="ctr"/>
            <a:r>
              <a:rPr lang="en-US" sz="992" i="1" dirty="0">
                <a:latin typeface="Arial" charset="0"/>
                <a:ea typeface="Arial" charset="0"/>
                <a:cs typeface="Arial" charset="0"/>
              </a:rPr>
              <a:t>Nguyen, T.H., </a:t>
            </a:r>
            <a:r>
              <a:rPr lang="en-US" sz="992" i="1" dirty="0" err="1">
                <a:latin typeface="Arial" charset="0"/>
                <a:ea typeface="Arial" charset="0"/>
                <a:cs typeface="Arial" charset="0"/>
              </a:rPr>
              <a:t>Grishman</a:t>
            </a:r>
            <a:r>
              <a:rPr lang="en-US" sz="992"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Bi-GRU</a:t>
            </a:r>
          </a:p>
        </p:txBody>
      </p:sp>
      <p:sp>
        <p:nvSpPr>
          <p:cNvPr id="29" name="Rounded Rectangle 59"/>
          <p:cNvSpPr/>
          <p:nvPr/>
        </p:nvSpPr>
        <p:spPr>
          <a:xfrm>
            <a:off x="4306051" y="2243382"/>
            <a:ext cx="1608810" cy="315738"/>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Bi-GRU</a:t>
            </a:r>
          </a:p>
        </p:txBody>
      </p:sp>
      <p:cxnSp>
        <p:nvCxnSpPr>
          <p:cNvPr id="30" name="Elbow Connector 60"/>
          <p:cNvCxnSpPr>
            <a:stCxn id="5" idx="0"/>
          </p:cNvCxnSpPr>
          <p:nvPr/>
        </p:nvCxnSpPr>
        <p:spPr>
          <a:xfrm rot="5400000" flipH="1" flipV="1">
            <a:off x="4042468" y="2031003"/>
            <a:ext cx="380315" cy="184185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841223" y="2074096"/>
            <a:ext cx="380315" cy="175566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5110456" y="2559120"/>
            <a:ext cx="0" cy="582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4306051" y="1714673"/>
            <a:ext cx="1608810" cy="40782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Attention or </a:t>
            </a:r>
          </a:p>
          <a:p>
            <a:pPr algn="ctr"/>
            <a:r>
              <a:rPr lang="en-US" sz="1158" dirty="0">
                <a:solidFill>
                  <a:schemeClr val="tx1"/>
                </a:solidFill>
              </a:rPr>
              <a:t>Max Pooling</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1" name="Ορθογώνιο 40"/>
          <p:cNvSpPr/>
          <p:nvPr/>
        </p:nvSpPr>
        <p:spPr>
          <a:xfrm>
            <a:off x="1611358" y="5060284"/>
            <a:ext cx="7052923" cy="397673"/>
          </a:xfrm>
          <a:prstGeom prst="rect">
            <a:avLst/>
          </a:prstGeom>
        </p:spPr>
        <p:txBody>
          <a:bodyPr wrap="square">
            <a:spAutoFit/>
          </a:bodyPr>
          <a:lstStyle/>
          <a:p>
            <a:pPr algn="ctr"/>
            <a:r>
              <a:rPr lang="en-US" sz="992" i="1" dirty="0">
                <a:latin typeface="Arial" charset="0"/>
                <a:ea typeface="Arial" charset="0"/>
                <a:cs typeface="Arial" charset="0"/>
              </a:rPr>
              <a:t>Zhang, D., Wang, D.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recurrent neural network.” -</a:t>
            </a:r>
            <a:r>
              <a:rPr lang="en-US" sz="992" i="1" dirty="0" err="1">
                <a:latin typeface="Arial" charset="0"/>
                <a:ea typeface="Arial" charset="0"/>
                <a:cs typeface="Arial" charset="0"/>
              </a:rPr>
              <a:t>arXiv</a:t>
            </a:r>
            <a:r>
              <a:rPr lang="en-US" sz="992" i="1" dirty="0">
                <a:latin typeface="Arial" charset="0"/>
                <a:ea typeface="Arial" charset="0"/>
                <a:cs typeface="Arial" charset="0"/>
              </a:rPr>
              <a:t> preprint arXiv:1508.01006 (2015)</a:t>
            </a:r>
          </a:p>
          <a:p>
            <a:pPr algn="ctr"/>
            <a:r>
              <a:rPr lang="en-US" sz="992" i="1" dirty="0">
                <a:latin typeface="Arial" charset="0"/>
                <a:ea typeface="Arial" charset="0"/>
                <a:cs typeface="Arial" charset="0"/>
              </a:rPr>
              <a:t>Zhou, P. et al. “Attention-based bidirectional LSTM networks for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Distant Supervision</a:t>
            </a:r>
          </a:p>
        </p:txBody>
      </p:sp>
      <p:sp>
        <p:nvSpPr>
          <p:cNvPr id="7" name="Content Placeholder 2"/>
          <p:cNvSpPr>
            <a:spLocks noGrp="1"/>
          </p:cNvSpPr>
          <p:nvPr>
            <p:ph idx="1"/>
          </p:nvPr>
        </p:nvSpPr>
        <p:spPr>
          <a:xfrm>
            <a:off x="1550623" y="1059721"/>
            <a:ext cx="7052328" cy="1652090"/>
          </a:xfrm>
        </p:spPr>
        <p:txBody>
          <a:bodyPr>
            <a:normAutofit/>
          </a:bodyPr>
          <a:lstStyle/>
          <a:p>
            <a:r>
              <a:rPr lang="en-US" sz="1488" dirty="0"/>
              <a:t>Circumvent the </a:t>
            </a:r>
            <a:r>
              <a:rPr lang="en-US" sz="1488" b="1" dirty="0">
                <a:solidFill>
                  <a:schemeClr val="accent2"/>
                </a:solidFill>
              </a:rPr>
              <a:t>annotation</a:t>
            </a:r>
            <a:r>
              <a:rPr lang="en-US" sz="1488" dirty="0"/>
              <a:t> problem </a:t>
            </a:r>
            <a:r>
              <a:rPr lang="mr-IN" sz="1488" dirty="0"/>
              <a:t>–</a:t>
            </a:r>
            <a:r>
              <a:rPr lang="en-US" sz="1488" dirty="0"/>
              <a:t> create large dataset</a:t>
            </a:r>
          </a:p>
          <a:p>
            <a:r>
              <a:rPr lang="en-US" sz="1488" dirty="0"/>
              <a:t>Exploit large knowledge bases to </a:t>
            </a:r>
            <a:r>
              <a:rPr lang="en-US" sz="1488" b="1" dirty="0">
                <a:solidFill>
                  <a:schemeClr val="accent2"/>
                </a:solidFill>
              </a:rPr>
              <a:t>automatically label </a:t>
            </a:r>
            <a:r>
              <a:rPr lang="en-US" sz="1488" dirty="0"/>
              <a:t>entities and their relations in text </a:t>
            </a:r>
          </a:p>
          <a:p>
            <a:endParaRPr lang="en-US" sz="992" dirty="0"/>
          </a:p>
          <a:p>
            <a:r>
              <a:rPr lang="en-US" sz="1488" b="1" dirty="0">
                <a:solidFill>
                  <a:schemeClr val="accent2"/>
                </a:solidFill>
              </a:rPr>
              <a:t>Assumption:  </a:t>
            </a:r>
          </a:p>
          <a:p>
            <a:r>
              <a:rPr lang="en-US" sz="1488" dirty="0"/>
              <a:t>when two entities co-occur in a sentence, a certain relation is expressed</a:t>
            </a:r>
          </a:p>
        </p:txBody>
      </p:sp>
      <p:graphicFrame>
        <p:nvGraphicFramePr>
          <p:cNvPr id="8" name="Table 4"/>
          <p:cNvGraphicFramePr>
            <a:graphicFrameLocks noGrp="1"/>
          </p:cNvGraphicFramePr>
          <p:nvPr/>
        </p:nvGraphicFramePr>
        <p:xfrm>
          <a:off x="1550623" y="2896976"/>
          <a:ext cx="3330217" cy="1245749"/>
        </p:xfrm>
        <a:graphic>
          <a:graphicData uri="http://schemas.openxmlformats.org/drawingml/2006/table">
            <a:tbl>
              <a:tblPr firstRow="1" bandRow="1">
                <a:tableStyleId>{1FECB4D8-DB02-4DC6-A0A2-4F2EBAE1DC90}</a:tableStyleId>
              </a:tblPr>
              <a:tblGrid>
                <a:gridCol w="1166313">
                  <a:extLst>
                    <a:ext uri="{9D8B030D-6E8A-4147-A177-3AD203B41FA5}">
                      <a16:colId xmlns:a16="http://schemas.microsoft.com/office/drawing/2014/main" val="20000"/>
                    </a:ext>
                  </a:extLst>
                </a:gridCol>
                <a:gridCol w="1185374">
                  <a:extLst>
                    <a:ext uri="{9D8B030D-6E8A-4147-A177-3AD203B41FA5}">
                      <a16:colId xmlns:a16="http://schemas.microsoft.com/office/drawing/2014/main" val="20001"/>
                    </a:ext>
                  </a:extLst>
                </a:gridCol>
                <a:gridCol w="978530">
                  <a:extLst>
                    <a:ext uri="{9D8B030D-6E8A-4147-A177-3AD203B41FA5}">
                      <a16:colId xmlns:a16="http://schemas.microsoft.com/office/drawing/2014/main" val="20002"/>
                    </a:ext>
                  </a:extLst>
                </a:gridCol>
              </a:tblGrid>
              <a:tr h="260491">
                <a:tc>
                  <a:txBody>
                    <a:bodyPr/>
                    <a:lstStyle/>
                    <a:p>
                      <a:pPr algn="ctr"/>
                      <a:r>
                        <a:rPr lang="en-US" sz="1300" dirty="0"/>
                        <a:t>Relation</a:t>
                      </a:r>
                    </a:p>
                  </a:txBody>
                  <a:tcPr marL="56706" marR="56706" marT="28353" marB="28353"/>
                </a:tc>
                <a:tc>
                  <a:txBody>
                    <a:bodyPr/>
                    <a:lstStyle/>
                    <a:p>
                      <a:pPr algn="ctr"/>
                      <a:r>
                        <a:rPr lang="en-US" sz="1300" dirty="0"/>
                        <a:t>Entity 1 </a:t>
                      </a:r>
                    </a:p>
                  </a:txBody>
                  <a:tcPr marL="56706" marR="56706" marT="28353" marB="28353"/>
                </a:tc>
                <a:tc>
                  <a:txBody>
                    <a:bodyPr/>
                    <a:lstStyle/>
                    <a:p>
                      <a:pPr algn="ctr"/>
                      <a:r>
                        <a:rPr lang="en-US" sz="1300" dirty="0"/>
                        <a:t>Entity 2</a:t>
                      </a:r>
                    </a:p>
                  </a:txBody>
                  <a:tcPr marL="56706" marR="56706" marT="28353" marB="28353"/>
                </a:tc>
                <a:extLst>
                  <a:ext uri="{0D108BD9-81ED-4DB2-BD59-A6C34878D82A}">
                    <a16:rowId xmlns:a16="http://schemas.microsoft.com/office/drawing/2014/main" val="10000"/>
                  </a:ext>
                </a:extLst>
              </a:tr>
              <a:tr h="464276">
                <a:tc>
                  <a:txBody>
                    <a:bodyPr/>
                    <a:lstStyle/>
                    <a:p>
                      <a:pPr algn="ctr"/>
                      <a:r>
                        <a:rPr lang="en-US" sz="1300" dirty="0"/>
                        <a:t>place of birth</a:t>
                      </a:r>
                    </a:p>
                  </a:txBody>
                  <a:tcPr marL="56706" marR="56706" marT="28353" marB="28353"/>
                </a:tc>
                <a:tc>
                  <a:txBody>
                    <a:bodyPr/>
                    <a:lstStyle/>
                    <a:p>
                      <a:pPr algn="ctr"/>
                      <a:r>
                        <a:rPr lang="en-US" sz="1300" b="1" dirty="0">
                          <a:solidFill>
                            <a:srgbClr val="000090"/>
                          </a:solidFill>
                        </a:rPr>
                        <a:t>Michael</a:t>
                      </a:r>
                      <a:r>
                        <a:rPr lang="en-US" sz="1300" b="1" baseline="0" dirty="0">
                          <a:solidFill>
                            <a:srgbClr val="000090"/>
                          </a:solidFill>
                        </a:rPr>
                        <a:t> Jackson</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Gary</a:t>
                      </a:r>
                    </a:p>
                  </a:txBody>
                  <a:tcPr marL="56706" marR="56706" marT="28353" marB="28353"/>
                </a:tc>
                <a:extLst>
                  <a:ext uri="{0D108BD9-81ED-4DB2-BD59-A6C34878D82A}">
                    <a16:rowId xmlns:a16="http://schemas.microsoft.com/office/drawing/2014/main" val="10001"/>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place of birth</a:t>
                      </a:r>
                    </a:p>
                  </a:txBody>
                  <a:tcPr marL="56706" marR="56706" marT="28353" marB="28353"/>
                </a:tc>
                <a:tc>
                  <a:txBody>
                    <a:bodyPr/>
                    <a:lstStyle/>
                    <a:p>
                      <a:pPr algn="ctr"/>
                      <a:r>
                        <a:rPr lang="en-US" sz="1300" b="1" dirty="0">
                          <a:solidFill>
                            <a:srgbClr val="000090"/>
                          </a:solidFill>
                        </a:rPr>
                        <a:t>Barack</a:t>
                      </a:r>
                      <a:r>
                        <a:rPr lang="en-US" sz="1300" b="1" baseline="0" dirty="0">
                          <a:solidFill>
                            <a:srgbClr val="000090"/>
                          </a:solidFill>
                        </a:rPr>
                        <a:t> Obama</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Hawaii</a:t>
                      </a:r>
                    </a:p>
                  </a:txBody>
                  <a:tcPr marL="56706" marR="56706" marT="28353" marB="28353"/>
                </a:tc>
                <a:extLst>
                  <a:ext uri="{0D108BD9-81ED-4DB2-BD59-A6C34878D82A}">
                    <a16:rowId xmlns:a16="http://schemas.microsoft.com/office/drawing/2014/main" val="10002"/>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a:t>
                      </a:r>
                    </a:p>
                  </a:txBody>
                  <a:tcPr marL="56706" marR="56706" marT="28353" marB="28353"/>
                </a:tc>
                <a:tc>
                  <a:txBody>
                    <a:bodyPr/>
                    <a:lstStyle/>
                    <a:p>
                      <a:pPr algn="ctr"/>
                      <a:r>
                        <a:rPr lang="en-US" sz="1300" dirty="0"/>
                        <a:t>…</a:t>
                      </a:r>
                    </a:p>
                  </a:txBody>
                  <a:tcPr marL="56706" marR="56706" marT="28353" marB="28353"/>
                </a:tc>
                <a:tc>
                  <a:txBody>
                    <a:bodyPr/>
                    <a:lstStyle/>
                    <a:p>
                      <a:pPr algn="ctr"/>
                      <a:r>
                        <a:rPr lang="en-US" sz="1300" dirty="0"/>
                        <a:t>…</a:t>
                      </a:r>
                    </a:p>
                  </a:txBody>
                  <a:tcPr marL="56706" marR="56706" marT="28353" marB="28353"/>
                </a:tc>
                <a:extLst>
                  <a:ext uri="{0D108BD9-81ED-4DB2-BD59-A6C34878D82A}">
                    <a16:rowId xmlns:a16="http://schemas.microsoft.com/office/drawing/2014/main" val="10003"/>
                  </a:ext>
                </a:extLst>
              </a:tr>
            </a:tbl>
          </a:graphicData>
        </a:graphic>
      </p:graphicFrame>
      <p:sp>
        <p:nvSpPr>
          <p:cNvPr id="9" name="TextBox 8"/>
          <p:cNvSpPr txBox="1"/>
          <p:nvPr/>
        </p:nvSpPr>
        <p:spPr>
          <a:xfrm>
            <a:off x="1536301" y="2637017"/>
            <a:ext cx="1299908" cy="295915"/>
          </a:xfrm>
          <a:prstGeom prst="rect">
            <a:avLst/>
          </a:prstGeom>
          <a:noFill/>
        </p:spPr>
        <p:txBody>
          <a:bodyPr wrap="none" rtlCol="0">
            <a:spAutoFit/>
          </a:bodyPr>
          <a:lstStyle/>
          <a:p>
            <a:r>
              <a:rPr lang="en-US" sz="1323" dirty="0"/>
              <a:t>knowledge base</a:t>
            </a:r>
          </a:p>
        </p:txBody>
      </p:sp>
      <p:cxnSp>
        <p:nvCxnSpPr>
          <p:cNvPr id="10" name="Elbow Connector 11"/>
          <p:cNvCxnSpPr>
            <a:endCxn id="13" idx="2"/>
          </p:cNvCxnSpPr>
          <p:nvPr/>
        </p:nvCxnSpPr>
        <p:spPr>
          <a:xfrm flipV="1">
            <a:off x="4880840" y="3575617"/>
            <a:ext cx="1760383" cy="754572"/>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880840" y="3370611"/>
            <a:ext cx="3361654" cy="959579"/>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5039951" y="3165603"/>
            <a:ext cx="3202543" cy="41001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16"/>
          </a:p>
        </p:txBody>
      </p:sp>
      <p:sp>
        <p:nvSpPr>
          <p:cNvPr id="14" name="TextBox 13"/>
          <p:cNvSpPr txBox="1"/>
          <p:nvPr/>
        </p:nvSpPr>
        <p:spPr>
          <a:xfrm>
            <a:off x="5039952" y="3117543"/>
            <a:ext cx="2661178" cy="295915"/>
          </a:xfrm>
          <a:prstGeom prst="rect">
            <a:avLst/>
          </a:prstGeom>
          <a:noFill/>
          <a:ln>
            <a:noFill/>
          </a:ln>
        </p:spPr>
        <p:txBody>
          <a:bodyPr wrap="none" rtlCol="0">
            <a:spAutoFit/>
          </a:bodyPr>
          <a:lstStyle/>
          <a:p>
            <a:r>
              <a:rPr lang="en-US" sz="1323" b="1" dirty="0">
                <a:solidFill>
                  <a:srgbClr val="000090"/>
                </a:solidFill>
              </a:rPr>
              <a:t>Barack Obama </a:t>
            </a:r>
            <a:r>
              <a:rPr lang="en-US" sz="1323" dirty="0"/>
              <a:t>moved from </a:t>
            </a:r>
            <a:r>
              <a:rPr lang="en-US" sz="1323" b="1" dirty="0">
                <a:solidFill>
                  <a:srgbClr val="660066"/>
                </a:solidFill>
              </a:rPr>
              <a:t>Gary</a:t>
            </a:r>
            <a:r>
              <a:rPr lang="en-US" sz="1323" dirty="0">
                <a:solidFill>
                  <a:srgbClr val="000090"/>
                </a:solidFill>
              </a:rPr>
              <a:t> </a:t>
            </a:r>
            <a:r>
              <a:rPr lang="en-US" sz="1323" dirty="0"/>
              <a:t>….</a:t>
            </a:r>
          </a:p>
        </p:txBody>
      </p:sp>
      <p:sp>
        <p:nvSpPr>
          <p:cNvPr id="15" name="TextBox 14"/>
          <p:cNvSpPr txBox="1"/>
          <p:nvPr/>
        </p:nvSpPr>
        <p:spPr>
          <a:xfrm>
            <a:off x="5039952" y="2936565"/>
            <a:ext cx="451727" cy="295915"/>
          </a:xfrm>
          <a:prstGeom prst="rect">
            <a:avLst/>
          </a:prstGeom>
          <a:noFill/>
        </p:spPr>
        <p:txBody>
          <a:bodyPr wrap="none" rtlCol="0">
            <a:spAutoFit/>
          </a:bodyPr>
          <a:lstStyle/>
          <a:p>
            <a:r>
              <a:rPr lang="en-US" sz="1323" dirty="0"/>
              <a:t>text</a:t>
            </a:r>
          </a:p>
        </p:txBody>
      </p:sp>
      <p:sp>
        <p:nvSpPr>
          <p:cNvPr id="16" name="Rectangle 15"/>
          <p:cNvSpPr/>
          <p:nvPr/>
        </p:nvSpPr>
        <p:spPr>
          <a:xfrm>
            <a:off x="5039951" y="3346580"/>
            <a:ext cx="3082666" cy="295915"/>
          </a:xfrm>
          <a:prstGeom prst="rect">
            <a:avLst/>
          </a:prstGeom>
        </p:spPr>
        <p:txBody>
          <a:bodyPr wrap="square">
            <a:spAutoFit/>
          </a:bodyPr>
          <a:lstStyle/>
          <a:p>
            <a:r>
              <a:rPr lang="en-US" sz="1323" b="1" dirty="0">
                <a:solidFill>
                  <a:srgbClr val="000090"/>
                </a:solidFill>
              </a:rPr>
              <a:t>Michael Jackson </a:t>
            </a:r>
            <a:r>
              <a:rPr lang="en-US" sz="1323"/>
              <a:t>met … in </a:t>
            </a:r>
            <a:r>
              <a:rPr lang="en-US" sz="1323" b="1" dirty="0">
                <a:solidFill>
                  <a:srgbClr val="660066"/>
                </a:solidFill>
              </a:rPr>
              <a:t>Hawaii</a:t>
            </a:r>
          </a:p>
        </p:txBody>
      </p:sp>
      <p:sp>
        <p:nvSpPr>
          <p:cNvPr id="17" name="TextBox 16"/>
          <p:cNvSpPr txBox="1"/>
          <p:nvPr/>
        </p:nvSpPr>
        <p:spPr>
          <a:xfrm>
            <a:off x="6893055" y="3960181"/>
            <a:ext cx="1318003" cy="295915"/>
          </a:xfrm>
          <a:prstGeom prst="rect">
            <a:avLst/>
          </a:prstGeom>
          <a:noFill/>
          <a:ln>
            <a:solidFill>
              <a:schemeClr val="bg2">
                <a:lumMod val="25000"/>
              </a:schemeClr>
            </a:solidFill>
          </a:ln>
        </p:spPr>
        <p:txBody>
          <a:bodyPr wrap="square" rtlCol="0">
            <a:spAutoFit/>
          </a:bodyPr>
          <a:lstStyle/>
          <a:p>
            <a:pPr algn="ctr"/>
            <a:r>
              <a:rPr lang="en-US" sz="1323" b="1" dirty="0"/>
              <a:t>place of birth</a:t>
            </a:r>
          </a:p>
        </p:txBody>
      </p:sp>
      <p:sp>
        <p:nvSpPr>
          <p:cNvPr id="20" name="Rectangle 26"/>
          <p:cNvSpPr/>
          <p:nvPr/>
        </p:nvSpPr>
        <p:spPr>
          <a:xfrm>
            <a:off x="1474508" y="4624678"/>
            <a:ext cx="7204557" cy="550279"/>
          </a:xfrm>
          <a:prstGeom prst="rect">
            <a:avLst/>
          </a:prstGeom>
        </p:spPr>
        <p:txBody>
          <a:bodyPr wrap="square">
            <a:spAutoFit/>
          </a:bodyPr>
          <a:lstStyle/>
          <a:p>
            <a:r>
              <a:rPr lang="en-US" sz="1488" dirty="0"/>
              <a:t>For many ambiguous relations, mere co-occurrence does not guarantee the existence of the relation  </a:t>
            </a:r>
            <a:r>
              <a:rPr lang="en-US" sz="1488" dirty="0">
                <a:sym typeface="Wingdings"/>
              </a:rPr>
              <a:t> </a:t>
            </a:r>
            <a:r>
              <a:rPr lang="en-US" sz="1488" dirty="0"/>
              <a:t>Distant supervision produces </a:t>
            </a:r>
            <a:r>
              <a:rPr lang="en-US" sz="1488"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281860"/>
            <a:ext cx="5487222"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25665" y="3059411"/>
            <a:ext cx="5884886" cy="1423464"/>
          </a:xfrm>
          <a:prstGeom prst="rect">
            <a:avLst/>
          </a:prstGeom>
        </p:spPr>
        <p:txBody>
          <a:bodyPr vert="horz" wrap="square" lIns="0" tIns="18729" rIns="0" bIns="0" rtlCol="0">
            <a:spAutoFit/>
          </a:bodyPr>
          <a:lstStyle/>
          <a:p>
            <a:pPr marL="8323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83239" marR="629493">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a:p>
            <a:pPr marL="82198" marR="29133">
              <a:lnSpc>
                <a:spcPct val="102600"/>
              </a:lnSpc>
            </a:pPr>
            <a:r>
              <a:rPr sz="1802" spc="-74" dirty="0">
                <a:solidFill>
                  <a:srgbClr val="FF0000"/>
                </a:solidFill>
                <a:latin typeface="Tahoma"/>
                <a:cs typeface="Tahoma"/>
              </a:rPr>
              <a:t>Theorem</a:t>
            </a:r>
            <a:r>
              <a:rPr sz="1802" spc="24" dirty="0">
                <a:solidFill>
                  <a:srgbClr val="FF0000"/>
                </a:solidFill>
                <a:latin typeface="Tahoma"/>
                <a:cs typeface="Tahoma"/>
              </a:rPr>
              <a:t> </a:t>
            </a:r>
            <a:r>
              <a:rPr sz="1802" spc="-41" dirty="0">
                <a:solidFill>
                  <a:srgbClr val="FF0000"/>
                </a:solidFill>
                <a:latin typeface="Tahoma"/>
                <a:cs typeface="Tahoma"/>
              </a:rPr>
              <a:t>(Novikoff,</a:t>
            </a:r>
            <a:r>
              <a:rPr sz="1802" spc="24" dirty="0">
                <a:solidFill>
                  <a:srgbClr val="FF0000"/>
                </a:solidFill>
                <a:latin typeface="Tahoma"/>
                <a:cs typeface="Tahoma"/>
              </a:rPr>
              <a:t> </a:t>
            </a:r>
            <a:r>
              <a:rPr sz="1802" spc="-90" dirty="0">
                <a:solidFill>
                  <a:srgbClr val="FF0000"/>
                </a:solidFill>
                <a:latin typeface="Tahoma"/>
                <a:cs typeface="Tahoma"/>
              </a:rPr>
              <a:t>1962):</a:t>
            </a:r>
            <a:r>
              <a:rPr sz="1802" spc="230" dirty="0">
                <a:solidFill>
                  <a:srgbClr val="FF0000"/>
                </a:solidFill>
                <a:latin typeface="Tahoma"/>
                <a:cs typeface="Tahoma"/>
              </a:rPr>
              <a:t> </a:t>
            </a:r>
            <a:r>
              <a:rPr sz="1802" spc="-16" dirty="0">
                <a:solidFill>
                  <a:srgbClr val="00007F"/>
                </a:solidFill>
                <a:latin typeface="Tahoma"/>
                <a:cs typeface="Tahoma"/>
              </a:rPr>
              <a:t>Let</a:t>
            </a:r>
            <a:r>
              <a:rPr sz="1802" spc="24" dirty="0">
                <a:solidFill>
                  <a:srgbClr val="00007F"/>
                </a:solidFill>
                <a:latin typeface="Tahoma"/>
                <a:cs typeface="Tahoma"/>
              </a:rPr>
              <a:t> </a:t>
            </a:r>
            <a:r>
              <a:rPr sz="1802" b="1" spc="24" dirty="0">
                <a:latin typeface="Arial"/>
                <a:cs typeface="Arial"/>
              </a:rPr>
              <a:t>w</a:t>
            </a:r>
            <a:r>
              <a:rPr sz="1802" spc="24" dirty="0">
                <a:solidFill>
                  <a:srgbClr val="00007F"/>
                </a:solidFill>
                <a:latin typeface="Tahoma"/>
                <a:cs typeface="Tahoma"/>
              </a:rPr>
              <a:t>,</a:t>
            </a:r>
            <a:r>
              <a:rPr sz="1802" spc="33" dirty="0">
                <a:solidFill>
                  <a:srgbClr val="00007F"/>
                </a:solidFill>
                <a:latin typeface="Tahoma"/>
                <a:cs typeface="Tahoma"/>
              </a:rPr>
              <a:t> </a:t>
            </a:r>
            <a:r>
              <a:rPr sz="1802" i="1" spc="-156" dirty="0">
                <a:latin typeface="Bookman Old Style"/>
                <a:cs typeface="Bookman Old Style"/>
              </a:rPr>
              <a:t>w</a:t>
            </a:r>
            <a:r>
              <a:rPr sz="1966" spc="-233" baseline="-10416" dirty="0">
                <a:latin typeface="Trebuchet MS"/>
                <a:cs typeface="Trebuchet MS"/>
              </a:rPr>
              <a:t>0</a:t>
            </a:r>
            <a:r>
              <a:rPr sz="1966" spc="72" baseline="-10416" dirty="0">
                <a:latin typeface="Trebuchet MS"/>
                <a:cs typeface="Trebuchet MS"/>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90" dirty="0">
                <a:solidFill>
                  <a:srgbClr val="00007F"/>
                </a:solidFill>
                <a:latin typeface="Tahoma"/>
                <a:cs typeface="Tahoma"/>
              </a:rPr>
              <a:t>separator </a:t>
            </a:r>
            <a:r>
              <a:rPr sz="1802" spc="-82"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238" dirty="0">
                <a:latin typeface="Arial Unicode MS"/>
                <a:cs typeface="Arial Unicode MS"/>
              </a:rPr>
              <a:t>l</a:t>
            </a:r>
            <a:r>
              <a:rPr sz="1802" i="1" spc="238" dirty="0">
                <a:latin typeface="Bookman Old Style"/>
                <a:cs typeface="Bookman Old Style"/>
              </a:rPr>
              <a:t>w</a:t>
            </a:r>
            <a:r>
              <a:rPr sz="1802" spc="238" dirty="0">
                <a:latin typeface="Arial Unicode MS"/>
                <a:cs typeface="Arial Unicode MS"/>
              </a:rPr>
              <a:t>l</a:t>
            </a:r>
            <a:r>
              <a:rPr sz="1802" dirty="0">
                <a:latin typeface="Arial Unicode MS"/>
                <a:cs typeface="Arial Unicode MS"/>
              </a:rPr>
              <a:t> </a:t>
            </a:r>
            <a:r>
              <a:rPr sz="1802" spc="74" dirty="0">
                <a:latin typeface="Tahoma"/>
                <a:cs typeface="Tahoma"/>
              </a:rPr>
              <a:t>=</a:t>
            </a:r>
            <a:r>
              <a:rPr sz="1802" spc="-58" dirty="0">
                <a:latin typeface="Tahoma"/>
                <a:cs typeface="Tahoma"/>
              </a:rPr>
              <a:t> </a:t>
            </a:r>
            <a:r>
              <a:rPr sz="1802" spc="-82" dirty="0">
                <a:latin typeface="Tahoma"/>
                <a:cs typeface="Tahoma"/>
              </a:rPr>
              <a:t>1</a:t>
            </a:r>
            <a:r>
              <a:rPr sz="1802" spc="-82" dirty="0">
                <a:solidFill>
                  <a:srgbClr val="00007F"/>
                </a:solidFill>
                <a:latin typeface="Tahoma"/>
                <a:cs typeface="Tahoma"/>
              </a:rPr>
              <a:t>,</a:t>
            </a:r>
            <a:r>
              <a:rPr sz="1802" spc="41"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82" dirty="0">
                <a:solidFill>
                  <a:srgbClr val="00007F"/>
                </a:solidFill>
                <a:latin typeface="Tahoma"/>
                <a:cs typeface="Tahoma"/>
              </a:rPr>
              <a:t>margin</a:t>
            </a:r>
            <a:r>
              <a:rPr sz="1802" spc="41" dirty="0">
                <a:solidFill>
                  <a:srgbClr val="00007F"/>
                </a:solidFill>
                <a:latin typeface="Tahoma"/>
                <a:cs typeface="Tahoma"/>
              </a:rPr>
              <a:t> </a:t>
            </a:r>
            <a:r>
              <a:rPr sz="1802" i="1" spc="8" dirty="0">
                <a:latin typeface="Bookman Old Style"/>
                <a:cs typeface="Bookman Old Style"/>
              </a:rPr>
              <a:t>γ</a:t>
            </a:r>
            <a:r>
              <a:rPr sz="1802" spc="8" dirty="0">
                <a:solidFill>
                  <a:srgbClr val="00007F"/>
                </a:solidFill>
                <a:latin typeface="Tahoma"/>
                <a:cs typeface="Tahoma"/>
              </a:rPr>
              <a:t>.</a:t>
            </a:r>
            <a:r>
              <a:rPr sz="1802" spc="238" dirty="0">
                <a:solidFill>
                  <a:srgbClr val="00007F"/>
                </a:solidFill>
                <a:latin typeface="Tahoma"/>
                <a:cs typeface="Tahoma"/>
              </a:rPr>
              <a:t> </a:t>
            </a:r>
            <a:r>
              <a:rPr sz="1802" spc="-41" dirty="0">
                <a:solidFill>
                  <a:srgbClr val="00007F"/>
                </a:solidFill>
                <a:latin typeface="Tahoma"/>
                <a:cs typeface="Tahoma"/>
              </a:rPr>
              <a:t>Then</a:t>
            </a:r>
            <a:r>
              <a:rPr sz="1802" spc="41" dirty="0">
                <a:solidFill>
                  <a:srgbClr val="00007F"/>
                </a:solidFill>
                <a:latin typeface="Tahoma"/>
                <a:cs typeface="Tahoma"/>
              </a:rPr>
              <a:t> </a:t>
            </a:r>
            <a:r>
              <a:rPr sz="1802" spc="-58" dirty="0">
                <a:solidFill>
                  <a:srgbClr val="00007F"/>
                </a:solidFill>
                <a:latin typeface="Tahoma"/>
                <a:cs typeface="Tahoma"/>
              </a:rPr>
              <a:t>Perceptron</a:t>
            </a:r>
            <a:r>
              <a:rPr sz="1802" spc="33"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8" dirty="0">
                <a:solidFill>
                  <a:srgbClr val="00007F"/>
                </a:solidFill>
                <a:latin typeface="Tahoma"/>
                <a:cs typeface="Tahoma"/>
              </a:rPr>
              <a:t>converge</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pic>
        <p:nvPicPr>
          <p:cNvPr id="7" name="object 7"/>
          <p:cNvPicPr/>
          <p:nvPr/>
        </p:nvPicPr>
        <p:blipFill>
          <a:blip r:embed="rId4" cstate="print"/>
          <a:stretch>
            <a:fillRect/>
          </a:stretch>
        </p:blipFill>
        <p:spPr>
          <a:xfrm>
            <a:off x="2088448" y="4041989"/>
            <a:ext cx="106939" cy="106939"/>
          </a:xfrm>
          <a:prstGeom prst="rect">
            <a:avLst/>
          </a:prstGeom>
        </p:spPr>
      </p:pic>
      <p:sp>
        <p:nvSpPr>
          <p:cNvPr id="8" name="object 8"/>
          <p:cNvSpPr txBox="1"/>
          <p:nvPr/>
        </p:nvSpPr>
        <p:spPr>
          <a:xfrm>
            <a:off x="2288093" y="4469161"/>
            <a:ext cx="480696" cy="296232"/>
          </a:xfrm>
          <a:prstGeom prst="rect">
            <a:avLst/>
          </a:prstGeom>
        </p:spPr>
        <p:txBody>
          <a:bodyPr vert="horz" wrap="square" lIns="0" tIns="18729" rIns="0" bIns="0" rtlCol="0">
            <a:spAutoFit/>
          </a:bodyPr>
          <a:lstStyle/>
          <a:p>
            <a:pPr marL="20809">
              <a:spcBef>
                <a:spcPts val="148"/>
              </a:spcBef>
            </a:pPr>
            <a:r>
              <a:rPr sz="1802" spc="-58" dirty="0">
                <a:solidFill>
                  <a:srgbClr val="00007F"/>
                </a:solidFill>
                <a:latin typeface="Tahoma"/>
                <a:cs typeface="Tahoma"/>
              </a:rPr>
              <a:t>after</a:t>
            </a:r>
            <a:endParaRPr sz="1802">
              <a:latin typeface="Tahoma"/>
              <a:cs typeface="Tahoma"/>
            </a:endParaRPr>
          </a:p>
        </p:txBody>
      </p:sp>
      <p:sp>
        <p:nvSpPr>
          <p:cNvPr id="9" name="object 9"/>
          <p:cNvSpPr txBox="1"/>
          <p:nvPr/>
        </p:nvSpPr>
        <p:spPr>
          <a:xfrm>
            <a:off x="4379767" y="4832722"/>
            <a:ext cx="215377" cy="296232"/>
          </a:xfrm>
          <a:prstGeom prst="rect">
            <a:avLst/>
          </a:prstGeom>
        </p:spPr>
        <p:txBody>
          <a:bodyPr vert="horz" wrap="square" lIns="0" tIns="18729" rIns="0" bIns="0" rtlCol="0">
            <a:spAutoFit/>
          </a:bodyPr>
          <a:lstStyle/>
          <a:p>
            <a:pPr marL="20809">
              <a:spcBef>
                <a:spcPts val="148"/>
              </a:spcBef>
            </a:pPr>
            <a:r>
              <a:rPr sz="1802" i="1" spc="-8" dirty="0">
                <a:latin typeface="Bookman Old Style"/>
                <a:cs typeface="Bookman Old Style"/>
              </a:rPr>
              <a:t>O</a:t>
            </a:r>
            <a:endParaRPr sz="1802">
              <a:latin typeface="Bookman Old Style"/>
              <a:cs typeface="Bookman Old Style"/>
            </a:endParaRPr>
          </a:p>
        </p:txBody>
      </p:sp>
      <p:sp>
        <p:nvSpPr>
          <p:cNvPr id="10" name="object 10"/>
          <p:cNvSpPr txBox="1"/>
          <p:nvPr/>
        </p:nvSpPr>
        <p:spPr>
          <a:xfrm>
            <a:off x="5230474" y="4774372"/>
            <a:ext cx="453644" cy="221684"/>
          </a:xfrm>
          <a:prstGeom prst="rect">
            <a:avLst/>
          </a:prstGeom>
        </p:spPr>
        <p:txBody>
          <a:bodyPr vert="horz" wrap="square" lIns="0" tIns="19769" rIns="0" bIns="0" rtlCol="0">
            <a:spAutoFit/>
          </a:bodyPr>
          <a:lstStyle/>
          <a:p>
            <a:pPr marL="20809">
              <a:spcBef>
                <a:spcPts val="156"/>
              </a:spcBef>
              <a:tabLst>
                <a:tab pos="371454" algn="l"/>
              </a:tabLst>
            </a:pPr>
            <a:r>
              <a:rPr sz="1311" i="1" spc="98" dirty="0">
                <a:latin typeface="Bookman Old Style"/>
                <a:cs typeface="Bookman Old Style"/>
              </a:rPr>
              <a:t>i	i</a:t>
            </a:r>
            <a:endParaRPr sz="1311">
              <a:latin typeface="Bookman Old Style"/>
              <a:cs typeface="Bookman Old Style"/>
            </a:endParaRPr>
          </a:p>
        </p:txBody>
      </p:sp>
      <p:sp>
        <p:nvSpPr>
          <p:cNvPr id="11" name="object 11"/>
          <p:cNvSpPr txBox="1"/>
          <p:nvPr/>
        </p:nvSpPr>
        <p:spPr>
          <a:xfrm>
            <a:off x="4719688" y="4679148"/>
            <a:ext cx="1176769" cy="296232"/>
          </a:xfrm>
          <a:prstGeom prst="rect">
            <a:avLst/>
          </a:prstGeom>
        </p:spPr>
        <p:txBody>
          <a:bodyPr vert="horz" wrap="square" lIns="0" tIns="18729" rIns="0" bIns="0" rtlCol="0">
            <a:spAutoFit/>
          </a:bodyPr>
          <a:lstStyle/>
          <a:p>
            <a:pPr marL="20809">
              <a:spcBef>
                <a:spcPts val="148"/>
              </a:spcBef>
            </a:pPr>
            <a:r>
              <a:rPr sz="1802" spc="-8" dirty="0">
                <a:latin typeface="Tahoma"/>
                <a:cs typeface="Tahoma"/>
              </a:rPr>
              <a:t>(max</a:t>
            </a:r>
            <a:r>
              <a:rPr sz="1802" spc="205" dirty="0">
                <a:latin typeface="Tahoma"/>
                <a:cs typeface="Tahoma"/>
              </a:rPr>
              <a:t> </a:t>
            </a:r>
            <a:r>
              <a:rPr sz="1802" spc="270" dirty="0">
                <a:latin typeface="Arial Unicode MS"/>
                <a:cs typeface="Arial Unicode MS"/>
              </a:rPr>
              <a:t>l</a:t>
            </a:r>
            <a:r>
              <a:rPr sz="1802" i="1" spc="270" dirty="0">
                <a:latin typeface="Bookman Old Style"/>
                <a:cs typeface="Bookman Old Style"/>
              </a:rPr>
              <a:t>x</a:t>
            </a:r>
            <a:r>
              <a:rPr sz="1802" i="1" spc="-41" dirty="0">
                <a:latin typeface="Bookman Old Style"/>
                <a:cs typeface="Bookman Old Style"/>
              </a:rPr>
              <a:t> </a:t>
            </a:r>
            <a:r>
              <a:rPr sz="1802" spc="238" dirty="0">
                <a:latin typeface="Arial Unicode MS"/>
                <a:cs typeface="Arial Unicode MS"/>
              </a:rPr>
              <a:t>l</a:t>
            </a:r>
            <a:r>
              <a:rPr sz="1802" spc="238" dirty="0">
                <a:latin typeface="Tahoma"/>
                <a:cs typeface="Tahoma"/>
              </a:rPr>
              <a:t>)</a:t>
            </a:r>
            <a:endParaRPr sz="1802">
              <a:latin typeface="Tahoma"/>
              <a:cs typeface="Tahoma"/>
            </a:endParaRPr>
          </a:p>
        </p:txBody>
      </p:sp>
      <p:sp>
        <p:nvSpPr>
          <p:cNvPr id="12" name="object 12"/>
          <p:cNvSpPr txBox="1"/>
          <p:nvPr/>
        </p:nvSpPr>
        <p:spPr>
          <a:xfrm>
            <a:off x="5854069" y="4657945"/>
            <a:ext cx="130058" cy="221684"/>
          </a:xfrm>
          <a:prstGeom prst="rect">
            <a:avLst/>
          </a:prstGeom>
        </p:spPr>
        <p:txBody>
          <a:bodyPr vert="horz" wrap="square" lIns="0" tIns="19769" rIns="0" bIns="0" rtlCol="0">
            <a:spAutoFit/>
          </a:bodyPr>
          <a:lstStyle/>
          <a:p>
            <a:pPr marL="20809">
              <a:spcBef>
                <a:spcPts val="156"/>
              </a:spcBef>
            </a:pPr>
            <a:r>
              <a:rPr sz="1311" dirty="0">
                <a:latin typeface="Trebuchet MS"/>
                <a:cs typeface="Trebuchet MS"/>
              </a:rPr>
              <a:t>2</a:t>
            </a:r>
            <a:endParaRPr sz="1311">
              <a:latin typeface="Trebuchet MS"/>
              <a:cs typeface="Trebuchet MS"/>
            </a:endParaRPr>
          </a:p>
        </p:txBody>
      </p:sp>
      <p:sp>
        <p:nvSpPr>
          <p:cNvPr id="13" name="object 13"/>
          <p:cNvSpPr/>
          <p:nvPr/>
        </p:nvSpPr>
        <p:spPr>
          <a:xfrm>
            <a:off x="4740498" y="5023795"/>
            <a:ext cx="1232955" cy="0"/>
          </a:xfrm>
          <a:custGeom>
            <a:avLst/>
            <a:gdLst/>
            <a:ahLst/>
            <a:cxnLst/>
            <a:rect l="l" t="t" r="r" b="b"/>
            <a:pathLst>
              <a:path w="752475">
                <a:moveTo>
                  <a:pt x="0" y="0"/>
                </a:moveTo>
                <a:lnTo>
                  <a:pt x="752411" y="0"/>
                </a:lnTo>
              </a:path>
            </a:pathLst>
          </a:custGeom>
          <a:ln w="5537">
            <a:solidFill>
              <a:srgbClr val="000000"/>
            </a:solidFill>
          </a:ln>
        </p:spPr>
        <p:txBody>
          <a:bodyPr wrap="square" lIns="0" tIns="0" rIns="0" bIns="0" rtlCol="0"/>
          <a:lstStyle/>
          <a:p>
            <a:endParaRPr sz="2949"/>
          </a:p>
        </p:txBody>
      </p:sp>
      <p:sp>
        <p:nvSpPr>
          <p:cNvPr id="14" name="object 14"/>
          <p:cNvSpPr txBox="1"/>
          <p:nvPr/>
        </p:nvSpPr>
        <p:spPr>
          <a:xfrm>
            <a:off x="5180178" y="4922867"/>
            <a:ext cx="343354" cy="296296"/>
          </a:xfrm>
          <a:prstGeom prst="rect">
            <a:avLst/>
          </a:prstGeom>
        </p:spPr>
        <p:txBody>
          <a:bodyPr vert="horz" wrap="square" lIns="0" tIns="18729" rIns="0" bIns="0" rtlCol="0">
            <a:spAutoFit/>
          </a:bodyPr>
          <a:lstStyle/>
          <a:p>
            <a:pPr marL="62429">
              <a:spcBef>
                <a:spcPts val="148"/>
              </a:spcBef>
            </a:pPr>
            <a:r>
              <a:rPr sz="2704" i="1" spc="60" baseline="-15151" dirty="0">
                <a:latin typeface="Bookman Old Style"/>
                <a:cs typeface="Bookman Old Style"/>
              </a:rPr>
              <a:t>γ</a:t>
            </a:r>
            <a:r>
              <a:rPr sz="1311" spc="41" dirty="0">
                <a:latin typeface="Trebuchet MS"/>
                <a:cs typeface="Trebuchet MS"/>
              </a:rPr>
              <a:t>2</a:t>
            </a:r>
            <a:endParaRPr sz="1311">
              <a:latin typeface="Trebuchet MS"/>
              <a:cs typeface="Trebuchet MS"/>
            </a:endParaRPr>
          </a:p>
        </p:txBody>
      </p:sp>
      <p:sp>
        <p:nvSpPr>
          <p:cNvPr id="15" name="object 15"/>
          <p:cNvSpPr txBox="1"/>
          <p:nvPr/>
        </p:nvSpPr>
        <p:spPr>
          <a:xfrm>
            <a:off x="4559226" y="4580742"/>
            <a:ext cx="1596078" cy="296232"/>
          </a:xfrm>
          <a:prstGeom prst="rect">
            <a:avLst/>
          </a:prstGeom>
        </p:spPr>
        <p:txBody>
          <a:bodyPr vert="horz" wrap="square" lIns="0" tIns="18729" rIns="0" bIns="0" rtlCol="0">
            <a:spAutoFit/>
          </a:bodyPr>
          <a:lstStyle/>
          <a:p>
            <a:pPr marL="20809">
              <a:spcBef>
                <a:spcPts val="148"/>
              </a:spcBef>
              <a:tabLst>
                <a:tab pos="1437949" algn="l"/>
              </a:tabLst>
            </a:pPr>
            <a:r>
              <a:rPr sz="1802" spc="-16" dirty="0">
                <a:latin typeface="Courier New"/>
                <a:cs typeface="Courier New"/>
              </a:rPr>
              <a:t>(	)</a:t>
            </a:r>
            <a:endParaRPr sz="1802">
              <a:latin typeface="Courier New"/>
              <a:cs typeface="Courier New"/>
            </a:endParaRPr>
          </a:p>
        </p:txBody>
      </p:sp>
      <p:sp>
        <p:nvSpPr>
          <p:cNvPr id="17" name="object 1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8" name="object 1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over Instances </a:t>
            </a:r>
          </a:p>
        </p:txBody>
      </p:sp>
      <p:sp>
        <p:nvSpPr>
          <p:cNvPr id="3" name="Ορθογώνιο 2"/>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3"/>
              </a:rPr>
              <a:t>[code]</a:t>
            </a:r>
            <a:endParaRPr lang="el-GR" sz="992" i="1" dirty="0"/>
          </a:p>
        </p:txBody>
      </p:sp>
      <p:pic>
        <p:nvPicPr>
          <p:cNvPr id="4" name="Εικόνα 3"/>
          <p:cNvPicPr>
            <a:picLocks noChangeAspect="1"/>
          </p:cNvPicPr>
          <p:nvPr/>
        </p:nvPicPr>
        <p:blipFill>
          <a:blip r:embed="rId4"/>
          <a:stretch>
            <a:fillRect/>
          </a:stretch>
        </p:blipFill>
        <p:spPr>
          <a:xfrm>
            <a:off x="1543651" y="1030118"/>
            <a:ext cx="3748863" cy="3790868"/>
          </a:xfrm>
          <a:prstGeom prst="rect">
            <a:avLst/>
          </a:prstGeom>
        </p:spPr>
      </p:pic>
      <p:sp>
        <p:nvSpPr>
          <p:cNvPr id="5" name="TextBox 4"/>
          <p:cNvSpPr txBox="1"/>
          <p:nvPr/>
        </p:nvSpPr>
        <p:spPr>
          <a:xfrm>
            <a:off x="5387771" y="4147308"/>
            <a:ext cx="2893741" cy="779252"/>
          </a:xfrm>
          <a:prstGeom prst="rect">
            <a:avLst/>
          </a:prstGeom>
          <a:noFill/>
        </p:spPr>
        <p:txBody>
          <a:bodyPr wrap="none" rtlCol="0">
            <a:spAutoFit/>
          </a:bodyPr>
          <a:lstStyle/>
          <a:p>
            <a:r>
              <a:rPr lang="en-US" sz="1488" dirty="0"/>
              <a:t>x</a:t>
            </a:r>
            <a:r>
              <a:rPr lang="en-US" sz="1488" baseline="-25000" dirty="0"/>
              <a:t>i </a:t>
            </a:r>
            <a:r>
              <a:rPr lang="en-US" sz="1488" dirty="0"/>
              <a:t>sentence for an entity pair (e</a:t>
            </a:r>
            <a:r>
              <a:rPr lang="en-US" sz="1488" baseline="-25000" dirty="0"/>
              <a:t>1</a:t>
            </a:r>
            <a:r>
              <a:rPr lang="en-US" sz="1488" dirty="0"/>
              <a:t>,e</a:t>
            </a:r>
            <a:r>
              <a:rPr lang="en-US" sz="1488" baseline="-25000" dirty="0"/>
              <a:t>2</a:t>
            </a:r>
            <a:r>
              <a:rPr lang="en-US" sz="1488" dirty="0"/>
              <a:t>)</a:t>
            </a:r>
          </a:p>
          <a:p>
            <a:r>
              <a:rPr lang="en-US" sz="1488" dirty="0"/>
              <a:t>n sentences for relation r(e</a:t>
            </a:r>
            <a:r>
              <a:rPr lang="en-US" sz="1488" baseline="-25000" dirty="0"/>
              <a:t>1</a:t>
            </a:r>
            <a:r>
              <a:rPr lang="en-US" sz="1488" dirty="0"/>
              <a:t>,e</a:t>
            </a:r>
            <a:r>
              <a:rPr lang="en-US" sz="1488" baseline="-25000" dirty="0"/>
              <a:t>2</a:t>
            </a:r>
            <a:r>
              <a:rPr lang="en-US" sz="1488" dirty="0"/>
              <a:t>)</a:t>
            </a:r>
          </a:p>
          <a:p>
            <a:endParaRPr lang="el-GR" sz="1488" dirty="0"/>
          </a:p>
        </p:txBody>
      </p:sp>
      <p:sp>
        <p:nvSpPr>
          <p:cNvPr id="18" name="TextBox 17"/>
          <p:cNvSpPr txBox="1"/>
          <p:nvPr/>
        </p:nvSpPr>
        <p:spPr>
          <a:xfrm>
            <a:off x="5387771" y="2651742"/>
            <a:ext cx="3524773" cy="779252"/>
          </a:xfrm>
          <a:prstGeom prst="rect">
            <a:avLst/>
          </a:prstGeom>
          <a:noFill/>
        </p:spPr>
        <p:txBody>
          <a:bodyPr wrap="square" rtlCol="0">
            <a:spAutoFit/>
          </a:bodyPr>
          <a:lstStyle/>
          <a:p>
            <a:r>
              <a:rPr lang="en-US" sz="1488" b="1"/>
              <a:t>x</a:t>
            </a:r>
            <a:r>
              <a:rPr lang="en-US" sz="1488" baseline="-25000"/>
              <a:t>i </a:t>
            </a:r>
            <a:r>
              <a:rPr lang="en-US" sz="1488"/>
              <a:t>sentence vector representation</a:t>
            </a:r>
            <a:endParaRPr lang="en-US" sz="1488" dirty="0"/>
          </a:p>
          <a:p>
            <a:endParaRPr lang="en-US" sz="1488" dirty="0"/>
          </a:p>
          <a:p>
            <a:endParaRPr lang="el-GR" sz="1488" dirty="0"/>
          </a:p>
        </p:txBody>
      </p:sp>
      <p:sp>
        <p:nvSpPr>
          <p:cNvPr id="12" name="TextBox 11"/>
          <p:cNvSpPr txBox="1"/>
          <p:nvPr/>
        </p:nvSpPr>
        <p:spPr>
          <a:xfrm>
            <a:off x="4511520" y="1827614"/>
            <a:ext cx="3510448" cy="321306"/>
          </a:xfrm>
          <a:prstGeom prst="rect">
            <a:avLst/>
          </a:prstGeom>
          <a:noFill/>
        </p:spPr>
        <p:txBody>
          <a:bodyPr wrap="none" rtlCol="0">
            <a:spAutoFit/>
          </a:bodyPr>
          <a:lstStyle/>
          <a:p>
            <a:r>
              <a:rPr lang="en-US" sz="1488" dirty="0" err="1"/>
              <a:t>a</a:t>
            </a:r>
            <a:r>
              <a:rPr lang="en-US" sz="1488" baseline="-25000" dirty="0" err="1"/>
              <a:t>i</a:t>
            </a:r>
            <a:r>
              <a:rPr lang="en-US" sz="1488" baseline="-25000" dirty="0"/>
              <a:t> </a:t>
            </a:r>
            <a:r>
              <a:rPr lang="en-US" sz="1488" dirty="0"/>
              <a:t>weight given by sentence-level attention </a:t>
            </a:r>
          </a:p>
        </p:txBody>
      </p:sp>
      <p:sp>
        <p:nvSpPr>
          <p:cNvPr id="19" name="TextBox 18"/>
          <p:cNvSpPr txBox="1"/>
          <p:nvPr/>
        </p:nvSpPr>
        <p:spPr>
          <a:xfrm>
            <a:off x="5171593" y="1120822"/>
            <a:ext cx="3022238" cy="550279"/>
          </a:xfrm>
          <a:prstGeom prst="rect">
            <a:avLst/>
          </a:prstGeom>
          <a:noFill/>
        </p:spPr>
        <p:txBody>
          <a:bodyPr wrap="none" rtlCol="0">
            <a:spAutoFit/>
          </a:bodyPr>
          <a:lstStyle/>
          <a:p>
            <a:r>
              <a:rPr lang="en-US" sz="1488" b="1" dirty="0"/>
              <a:t>s</a:t>
            </a:r>
            <a:r>
              <a:rPr lang="en-US" sz="1488" dirty="0"/>
              <a:t> representation of the sentence set </a:t>
            </a:r>
          </a:p>
          <a:p>
            <a:endParaRPr lang="el-GR" sz="1488" dirty="0"/>
          </a:p>
        </p:txBody>
      </p:sp>
    </p:spTree>
    <p:extLst>
      <p:ext uri="{BB962C8B-B14F-4D97-AF65-F5344CB8AC3E}">
        <p14:creationId xmlns:p14="http://schemas.microsoft.com/office/powerpoint/2010/main" val="98576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541575" y="1448650"/>
            <a:ext cx="2826388" cy="1414122"/>
          </a:xfrm>
        </p:spPr>
        <p:txBody>
          <a:bodyPr>
            <a:noAutofit/>
          </a:bodyPr>
          <a:lstStyle/>
          <a:p>
            <a:r>
              <a:rPr lang="en-US" sz="1488" b="1" dirty="0">
                <a:solidFill>
                  <a:schemeClr val="accent2"/>
                </a:solidFill>
              </a:rPr>
              <a:t>NYT10 Dataset</a:t>
            </a:r>
          </a:p>
          <a:p>
            <a:r>
              <a:rPr lang="en-US" sz="1488" dirty="0"/>
              <a:t>Align Freebase relations with New York Times corpus (NYT) </a:t>
            </a:r>
          </a:p>
          <a:p>
            <a:r>
              <a:rPr lang="en-US" sz="1488" dirty="0">
                <a:solidFill>
                  <a:schemeClr val="accent2"/>
                </a:solidFill>
              </a:rPr>
              <a:t>53 possible relationships </a:t>
            </a:r>
          </a:p>
          <a:p>
            <a:r>
              <a:rPr lang="en-US" sz="1488" dirty="0"/>
              <a:t>+NA </a:t>
            </a:r>
            <a:r>
              <a:rPr lang="en-US" sz="1158" dirty="0"/>
              <a:t>(no relation between entities)</a:t>
            </a:r>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Sentence-level ATT results</a:t>
            </a:r>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247" y="1440902"/>
            <a:ext cx="4298110" cy="3242003"/>
          </a:xfrm>
          <a:prstGeom prst="rect">
            <a:avLst/>
          </a:prstGeom>
        </p:spPr>
      </p:pic>
      <p:graphicFrame>
        <p:nvGraphicFramePr>
          <p:cNvPr id="5" name="Πίνακας 4"/>
          <p:cNvGraphicFramePr>
            <a:graphicFrameLocks noGrp="1"/>
          </p:cNvGraphicFramePr>
          <p:nvPr/>
        </p:nvGraphicFramePr>
        <p:xfrm>
          <a:off x="1487227" y="3061903"/>
          <a:ext cx="2832453" cy="935195"/>
        </p:xfrm>
        <a:graphic>
          <a:graphicData uri="http://schemas.openxmlformats.org/drawingml/2006/table">
            <a:tbl>
              <a:tblPr firstRow="1" bandRow="1">
                <a:tableStyleId>{00A15C55-8517-42AA-B614-E9B94910E393}</a:tableStyleId>
              </a:tblPr>
              <a:tblGrid>
                <a:gridCol w="799731">
                  <a:extLst>
                    <a:ext uri="{9D8B030D-6E8A-4147-A177-3AD203B41FA5}">
                      <a16:colId xmlns:a16="http://schemas.microsoft.com/office/drawing/2014/main" val="20000"/>
                    </a:ext>
                  </a:extLst>
                </a:gridCol>
                <a:gridCol w="1039671">
                  <a:extLst>
                    <a:ext uri="{9D8B030D-6E8A-4147-A177-3AD203B41FA5}">
                      <a16:colId xmlns:a16="http://schemas.microsoft.com/office/drawing/2014/main" val="20001"/>
                    </a:ext>
                  </a:extLst>
                </a:gridCol>
                <a:gridCol w="993051">
                  <a:extLst>
                    <a:ext uri="{9D8B030D-6E8A-4147-A177-3AD203B41FA5}">
                      <a16:colId xmlns:a16="http://schemas.microsoft.com/office/drawing/2014/main" val="20002"/>
                    </a:ext>
                  </a:extLst>
                </a:gridCol>
              </a:tblGrid>
              <a:tr h="376409">
                <a:tc>
                  <a:txBody>
                    <a:bodyPr/>
                    <a:lstStyle/>
                    <a:p>
                      <a:pPr algn="ctr"/>
                      <a:r>
                        <a:rPr lang="en-US" sz="1300" dirty="0"/>
                        <a:t>Data</a:t>
                      </a:r>
                      <a:endParaRPr lang="el-GR" sz="1300" dirty="0"/>
                    </a:p>
                  </a:txBody>
                  <a:tcPr marL="75607" marR="75607" marT="37804" marB="37804"/>
                </a:tc>
                <a:tc>
                  <a:txBody>
                    <a:bodyPr/>
                    <a:lstStyle/>
                    <a:p>
                      <a:pPr algn="ctr"/>
                      <a:r>
                        <a:rPr lang="en-US" sz="1300" dirty="0"/>
                        <a:t>sentences</a:t>
                      </a:r>
                      <a:endParaRPr lang="el-GR" sz="1300" dirty="0"/>
                    </a:p>
                  </a:txBody>
                  <a:tcPr marL="75607" marR="75607" marT="37804" marB="37804"/>
                </a:tc>
                <a:tc>
                  <a:txBody>
                    <a:bodyPr/>
                    <a:lstStyle/>
                    <a:p>
                      <a:pPr algn="ctr"/>
                      <a:r>
                        <a:rPr lang="en-US" sz="1300" dirty="0"/>
                        <a:t>entity pairs </a:t>
                      </a:r>
                      <a:endParaRPr lang="el-GR" sz="1300" dirty="0"/>
                    </a:p>
                  </a:txBody>
                  <a:tcPr marL="75607" marR="75607" marT="37804" marB="37804"/>
                </a:tc>
                <a:extLst>
                  <a:ext uri="{0D108BD9-81ED-4DB2-BD59-A6C34878D82A}">
                    <a16:rowId xmlns:a16="http://schemas.microsoft.com/office/drawing/2014/main" val="10000"/>
                  </a:ext>
                </a:extLst>
              </a:tr>
              <a:tr h="279393">
                <a:tc>
                  <a:txBody>
                    <a:bodyPr/>
                    <a:lstStyle/>
                    <a:p>
                      <a:pPr algn="ctr"/>
                      <a:r>
                        <a:rPr lang="en-US" sz="1300" dirty="0"/>
                        <a:t>Training</a:t>
                      </a:r>
                      <a:endParaRPr lang="el-GR" sz="1300" dirty="0"/>
                    </a:p>
                  </a:txBody>
                  <a:tcPr marL="75607" marR="75607" marT="37804" marB="37804"/>
                </a:tc>
                <a:tc>
                  <a:txBody>
                    <a:bodyPr/>
                    <a:lstStyle/>
                    <a:p>
                      <a:pPr algn="ctr"/>
                      <a:r>
                        <a:rPr lang="en-US" sz="1300" dirty="0"/>
                        <a:t>522,611</a:t>
                      </a:r>
                      <a:endParaRPr lang="el-GR" sz="1300" dirty="0"/>
                    </a:p>
                  </a:txBody>
                  <a:tcPr marL="75607" marR="75607" marT="37804" marB="37804"/>
                </a:tc>
                <a:tc>
                  <a:txBody>
                    <a:bodyPr/>
                    <a:lstStyle/>
                    <a:p>
                      <a:pPr algn="ctr"/>
                      <a:r>
                        <a:rPr lang="en-US" sz="1300" dirty="0"/>
                        <a:t>281,270</a:t>
                      </a:r>
                      <a:endParaRPr lang="el-GR" sz="1300" dirty="0"/>
                    </a:p>
                  </a:txBody>
                  <a:tcPr marL="75607" marR="75607" marT="37804" marB="37804"/>
                </a:tc>
                <a:extLst>
                  <a:ext uri="{0D108BD9-81ED-4DB2-BD59-A6C34878D82A}">
                    <a16:rowId xmlns:a16="http://schemas.microsoft.com/office/drawing/2014/main" val="10001"/>
                  </a:ext>
                </a:extLst>
              </a:tr>
              <a:tr h="279393">
                <a:tc>
                  <a:txBody>
                    <a:bodyPr/>
                    <a:lstStyle/>
                    <a:p>
                      <a:pPr algn="ctr"/>
                      <a:r>
                        <a:rPr lang="en-US" sz="1300" dirty="0"/>
                        <a:t>Test</a:t>
                      </a:r>
                      <a:endParaRPr lang="el-GR" sz="1300" dirty="0"/>
                    </a:p>
                  </a:txBody>
                  <a:tcPr marL="75607" marR="75607" marT="37804" marB="37804"/>
                </a:tc>
                <a:tc>
                  <a:txBody>
                    <a:bodyPr/>
                    <a:lstStyle/>
                    <a:p>
                      <a:pPr algn="ctr"/>
                      <a:r>
                        <a:rPr lang="en-US" sz="1300" dirty="0"/>
                        <a:t>172,448</a:t>
                      </a:r>
                      <a:endParaRPr lang="el-GR" sz="1300" dirty="0"/>
                    </a:p>
                  </a:txBody>
                  <a:tcPr marL="75607" marR="75607" marT="37804" marB="37804"/>
                </a:tc>
                <a:tc>
                  <a:txBody>
                    <a:bodyPr/>
                    <a:lstStyle/>
                    <a:p>
                      <a:pPr algn="ctr"/>
                      <a:r>
                        <a:rPr lang="en-US" sz="1300" dirty="0"/>
                        <a:t>96,678</a:t>
                      </a:r>
                      <a:endParaRPr lang="el-GR" sz="1300" dirty="0"/>
                    </a:p>
                  </a:txBody>
                  <a:tcPr marL="75607" marR="75607" marT="37804" marB="37804"/>
                </a:tc>
                <a:extLst>
                  <a:ext uri="{0D108BD9-81ED-4DB2-BD59-A6C34878D82A}">
                    <a16:rowId xmlns:a16="http://schemas.microsoft.com/office/drawing/2014/main" val="10002"/>
                  </a:ext>
                </a:extLst>
              </a:tr>
            </a:tbl>
          </a:graphicData>
        </a:graphic>
      </p:graphicFrame>
      <p:sp>
        <p:nvSpPr>
          <p:cNvPr id="8" name="Ορθογώνιο 7"/>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4"/>
              </a:rPr>
              <a:t>[code]</a:t>
            </a:r>
            <a:endParaRPr lang="el-GR" sz="992" i="1" dirty="0"/>
          </a:p>
        </p:txBody>
      </p:sp>
    </p:spTree>
    <p:extLst>
      <p:ext uri="{BB962C8B-B14F-4D97-AF65-F5344CB8AC3E}">
        <p14:creationId xmlns:p14="http://schemas.microsoft.com/office/powerpoint/2010/main" val="1410882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7" y="1134111"/>
            <a:ext cx="7256047" cy="4034272"/>
          </a:xfrm>
        </p:spPr>
        <p:txBody>
          <a:bodyPr>
            <a:noAutofit/>
          </a:bodyPr>
          <a:lstStyle/>
          <a:p>
            <a:pPr>
              <a:buFont typeface="Wingdings" charset="2"/>
              <a:buChar char="§"/>
            </a:pPr>
            <a:r>
              <a:rPr lang="en-US" sz="1158" dirty="0">
                <a:hlinkClick r:id="rId3"/>
              </a:rPr>
              <a:t>http://web.stanford.edu/class/cs224n</a:t>
            </a:r>
            <a:r>
              <a:rPr lang="en-US" sz="1158" dirty="0"/>
              <a:t> </a:t>
            </a:r>
          </a:p>
          <a:p>
            <a:pPr>
              <a:buFont typeface="Wingdings" charset="2"/>
              <a:buChar char="§"/>
            </a:pPr>
            <a:r>
              <a:rPr lang="en-US" sz="1158" dirty="0">
                <a:hlinkClick r:id="rId4"/>
              </a:rPr>
              <a:t>https://www.coursera.org/specializations/deep-learning</a:t>
            </a:r>
            <a:endParaRPr lang="en-US" sz="1158" dirty="0"/>
          </a:p>
          <a:p>
            <a:pPr>
              <a:buFont typeface="Wingdings" charset="2"/>
              <a:buChar char="§"/>
            </a:pPr>
            <a:r>
              <a:rPr lang="en-US" sz="1158" dirty="0">
                <a:hlinkClick r:id="rId5"/>
              </a:rPr>
              <a:t>https://chrisalbon.com/#Deep-Learning</a:t>
            </a:r>
            <a:endParaRPr lang="en-US" sz="1158" dirty="0"/>
          </a:p>
          <a:p>
            <a:pPr>
              <a:buFont typeface="Wingdings" charset="2"/>
              <a:buChar char="§"/>
            </a:pPr>
            <a:r>
              <a:rPr lang="en-US" sz="1158" dirty="0">
                <a:hlinkClick r:id="rId6"/>
              </a:rPr>
              <a:t>http://www.asimovinstitute.org/neural-network-zoo</a:t>
            </a:r>
            <a:r>
              <a:rPr lang="en-US" sz="1158" dirty="0"/>
              <a:t> </a:t>
            </a:r>
          </a:p>
          <a:p>
            <a:pPr>
              <a:buFont typeface="Wingdings" charset="2"/>
              <a:buChar char="§"/>
            </a:pPr>
            <a:r>
              <a:rPr lang="en-US" sz="1158" i="1" dirty="0">
                <a:hlinkClick r:id="rId7"/>
              </a:rPr>
              <a:t>http://cs231n.github.io/optimization-2</a:t>
            </a:r>
          </a:p>
          <a:p>
            <a:pPr>
              <a:buFont typeface="Wingdings" charset="2"/>
              <a:buChar char="§"/>
            </a:pPr>
            <a:r>
              <a:rPr lang="el-GR" sz="1158" i="1" dirty="0">
                <a:hlinkClick r:id="rId7"/>
              </a:rPr>
              <a:t>https://medium.com/@ramrajchandradevan/the-evolution-of-gradient-descend-optimization-algorithm-4106a6702d39</a:t>
            </a:r>
            <a:r>
              <a:rPr lang="en-US" sz="1158" i="1" dirty="0"/>
              <a:t> </a:t>
            </a:r>
          </a:p>
          <a:p>
            <a:pPr>
              <a:buFont typeface="Wingdings" charset="2"/>
              <a:buChar char="§"/>
            </a:pPr>
            <a:r>
              <a:rPr lang="en-US" sz="1158" dirty="0">
                <a:hlinkClick r:id="rId8"/>
              </a:rPr>
              <a:t>https://arimo.com/data-science/2016/bayesian-optimization-hyperparameter-tuning</a:t>
            </a:r>
            <a:r>
              <a:rPr lang="en-US" sz="1158" dirty="0"/>
              <a:t> </a:t>
            </a:r>
          </a:p>
          <a:p>
            <a:pPr>
              <a:buFont typeface="Wingdings" charset="2"/>
              <a:buChar char="§"/>
            </a:pPr>
            <a:r>
              <a:rPr lang="en-US" sz="1158" dirty="0">
                <a:hlinkClick r:id="rId9"/>
              </a:rPr>
              <a:t>http://www.wildml.com/2015/12/implementing-a-cnn-for-text-classification-in-tensorflow</a:t>
            </a:r>
            <a:r>
              <a:rPr lang="en-US" sz="1158" dirty="0"/>
              <a:t> </a:t>
            </a:r>
          </a:p>
          <a:p>
            <a:pPr>
              <a:buFont typeface="Wingdings" charset="2"/>
              <a:buChar char="§"/>
            </a:pPr>
            <a:r>
              <a:rPr lang="en-US" sz="1158" dirty="0">
                <a:hlinkClick r:id="rId10"/>
              </a:rPr>
              <a:t>http://www.wildml.com/2015/11/understanding-convolutional-neural-networks-for-nlp</a:t>
            </a:r>
            <a:r>
              <a:rPr lang="en-US" sz="1158" dirty="0"/>
              <a:t> </a:t>
            </a:r>
          </a:p>
          <a:p>
            <a:pPr>
              <a:buFont typeface="Wingdings" charset="2"/>
              <a:buChar char="§"/>
            </a:pPr>
            <a:r>
              <a:rPr lang="en-US" sz="1158" dirty="0">
                <a:hlinkClick r:id="rId11"/>
              </a:rPr>
              <a:t>https://medium.com/technologymadeeasy/the-best-explanation-of-convolutional-neural-networks-on-the-internet-fbb8b1ad5df8</a:t>
            </a:r>
            <a:r>
              <a:rPr lang="en-US" sz="1158" dirty="0"/>
              <a:t> </a:t>
            </a:r>
          </a:p>
          <a:p>
            <a:pPr>
              <a:buFont typeface="Wingdings" charset="2"/>
              <a:buChar char="§"/>
            </a:pPr>
            <a:r>
              <a:rPr lang="el-GR" sz="1158" i="1" dirty="0">
                <a:hlinkClick r:id="rId12"/>
              </a:rPr>
              <a:t>http://www.wildml.com/2015/09/recurrent-neural-networks-tutorial-part-1-introduction-to-rnns/</a:t>
            </a:r>
            <a:endParaRPr lang="en-US" sz="1158" i="1" dirty="0"/>
          </a:p>
          <a:p>
            <a:pPr>
              <a:buFont typeface="Wingdings" charset="2"/>
              <a:buChar char="§"/>
            </a:pPr>
            <a:r>
              <a:rPr lang="en-US" sz="1158" i="1" dirty="0">
                <a:hlinkClick r:id="rId13"/>
              </a:rPr>
              <a:t>http://www.wildml.com/2015/10/recurrent-neural-network-tutorial-part-4-implementing-a-grulstm-rnn-with-python-and-theano/</a:t>
            </a:r>
            <a:endParaRPr lang="en-US" sz="1158" i="1" dirty="0"/>
          </a:p>
          <a:p>
            <a:pPr>
              <a:buFont typeface="Wingdings" charset="2"/>
              <a:buChar char="§"/>
            </a:pPr>
            <a:r>
              <a:rPr lang="en-US" sz="1158" i="1" dirty="0">
                <a:hlinkClick r:id="rId14"/>
              </a:rPr>
              <a:t>http://colah.github.io/posts/2015-08-Understanding-LSTMs</a:t>
            </a:r>
            <a:r>
              <a:rPr lang="en-US" sz="1158" i="1" dirty="0"/>
              <a:t> </a:t>
            </a:r>
          </a:p>
          <a:p>
            <a:pPr>
              <a:buFont typeface="Wingdings" charset="2"/>
              <a:buChar char="§"/>
            </a:pPr>
            <a:r>
              <a:rPr lang="en-US" sz="1158" dirty="0">
                <a:hlinkClick r:id="rId15"/>
              </a:rPr>
              <a:t>https://github.com/hyperopt/hyperopt</a:t>
            </a:r>
            <a:endParaRPr lang="en-US" sz="1158" dirty="0"/>
          </a:p>
          <a:p>
            <a:pPr>
              <a:buFont typeface="Wingdings" charset="2"/>
              <a:buChar char="§"/>
            </a:pPr>
            <a:r>
              <a:rPr lang="en-US" sz="1158" dirty="0">
                <a:hlinkClick r:id="rId16"/>
              </a:rPr>
              <a:t>https://github.com/tensorflow/nmt</a:t>
            </a:r>
            <a:r>
              <a:rPr lang="en-US" sz="1158" dirty="0"/>
              <a:t> </a:t>
            </a:r>
          </a:p>
          <a:p>
            <a:endParaRPr lang="el-GR" sz="1158"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 &amp; Resources</a:t>
            </a:r>
          </a:p>
        </p:txBody>
      </p:sp>
    </p:spTree>
    <p:extLst>
      <p:ext uri="{BB962C8B-B14F-4D97-AF65-F5344CB8AC3E}">
        <p14:creationId xmlns:p14="http://schemas.microsoft.com/office/powerpoint/2010/main" val="593122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6" y="789231"/>
            <a:ext cx="7306829" cy="4881319"/>
          </a:xfrm>
        </p:spPr>
        <p:txBody>
          <a:bodyPr>
            <a:noAutofit/>
          </a:bodyPr>
          <a:lstStyle/>
          <a:p>
            <a:pPr>
              <a:buClr>
                <a:schemeClr val="tx1"/>
              </a:buClr>
              <a:buFont typeface="Wingdings" charset="2"/>
              <a:buChar char="q"/>
            </a:pPr>
            <a:r>
              <a:rPr lang="en-US" sz="1158" i="1" dirty="0">
                <a:solidFill>
                  <a:srgbClr val="222222"/>
                </a:solidFill>
              </a:rPr>
              <a:t>Srivastava, </a:t>
            </a:r>
            <a:r>
              <a:rPr lang="en-US" sz="1158" i="1" dirty="0" err="1">
                <a:solidFill>
                  <a:srgbClr val="222222"/>
                </a:solidFill>
              </a:rPr>
              <a:t>Nitish</a:t>
            </a:r>
            <a:r>
              <a:rPr lang="en-US" sz="1158" i="1" dirty="0">
                <a:solidFill>
                  <a:srgbClr val="222222"/>
                </a:solidFill>
              </a:rPr>
              <a:t>, et al. </a:t>
            </a:r>
            <a:r>
              <a:rPr lang="en-US" sz="1158" i="1" dirty="0">
                <a:solidFill>
                  <a:srgbClr val="222222"/>
                </a:solidFill>
                <a:hlinkClick r:id="rId3"/>
              </a:rPr>
              <a:t>"</a:t>
            </a:r>
            <a:r>
              <a:rPr lang="en-US" sz="1158" b="1" i="1" dirty="0">
                <a:solidFill>
                  <a:srgbClr val="222222"/>
                </a:solidFill>
                <a:hlinkClick r:id="rId3"/>
              </a:rPr>
              <a:t>Dropout: a simple way to prevent neural networks from overfitting.</a:t>
            </a:r>
            <a:r>
              <a:rPr lang="en-US" sz="1158" i="1" dirty="0">
                <a:solidFill>
                  <a:srgbClr val="222222"/>
                </a:solidFill>
                <a:hlinkClick r:id="rId3"/>
              </a:rPr>
              <a:t>"</a:t>
            </a:r>
            <a:r>
              <a:rPr lang="en-US" sz="1158" i="1" dirty="0">
                <a:solidFill>
                  <a:srgbClr val="222222"/>
                </a:solidFill>
              </a:rPr>
              <a:t> Journal of machine learning research (2014)</a:t>
            </a:r>
          </a:p>
          <a:p>
            <a:pPr>
              <a:buClr>
                <a:schemeClr val="tx1"/>
              </a:buClr>
              <a:buFont typeface="Wingdings" charset="2"/>
              <a:buChar char="q"/>
            </a:pPr>
            <a:r>
              <a:rPr lang="en-US" sz="1158" i="1" dirty="0" err="1">
                <a:solidFill>
                  <a:srgbClr val="222222"/>
                </a:solidFill>
              </a:rPr>
              <a:t>Bergstra</a:t>
            </a:r>
            <a:r>
              <a:rPr lang="en-US" sz="1158" i="1" dirty="0">
                <a:solidFill>
                  <a:srgbClr val="222222"/>
                </a:solidFill>
              </a:rPr>
              <a:t>, James, and </a:t>
            </a:r>
            <a:r>
              <a:rPr lang="en-US" sz="1158" i="1" dirty="0" err="1">
                <a:solidFill>
                  <a:srgbClr val="222222"/>
                </a:solidFill>
              </a:rPr>
              <a:t>Yoshua</a:t>
            </a:r>
            <a:r>
              <a:rPr lang="en-US" sz="1158" i="1" dirty="0">
                <a:solidFill>
                  <a:srgbClr val="222222"/>
                </a:solidFill>
              </a:rPr>
              <a:t> </a:t>
            </a:r>
            <a:r>
              <a:rPr lang="en-US" sz="1158" i="1" dirty="0" err="1">
                <a:solidFill>
                  <a:srgbClr val="222222"/>
                </a:solidFill>
              </a:rPr>
              <a:t>Bengio</a:t>
            </a:r>
            <a:r>
              <a:rPr lang="en-US" sz="1158" i="1" dirty="0">
                <a:solidFill>
                  <a:srgbClr val="222222"/>
                </a:solidFill>
              </a:rPr>
              <a:t>. "</a:t>
            </a:r>
            <a:r>
              <a:rPr lang="en-US" sz="1158" b="1" i="1" dirty="0">
                <a:solidFill>
                  <a:srgbClr val="222222"/>
                </a:solidFill>
                <a:hlinkClick r:id="rId4"/>
              </a:rPr>
              <a:t>Random search for hyper-parameter optimization.</a:t>
            </a:r>
            <a:r>
              <a:rPr lang="en-US" sz="1158" i="1" dirty="0">
                <a:solidFill>
                  <a:srgbClr val="222222"/>
                </a:solidFill>
              </a:rPr>
              <a:t>" Journal of Machine Learning Research, Feb (2012)</a:t>
            </a:r>
            <a:endParaRPr lang="el-GR" sz="1158" i="1" dirty="0"/>
          </a:p>
          <a:p>
            <a:pPr>
              <a:buClr>
                <a:schemeClr val="tx1"/>
              </a:buClr>
              <a:buFont typeface="Wingdings" charset="2"/>
              <a:buChar char="q"/>
            </a:pPr>
            <a:r>
              <a:rPr lang="en-US" sz="1158" i="1" dirty="0">
                <a:ea typeface="Arial" charset="0"/>
                <a:cs typeface="Arial" charset="0"/>
              </a:rPr>
              <a:t>Kim, Y. “</a:t>
            </a:r>
            <a:r>
              <a:rPr lang="en-US" sz="1158" b="1" i="1" dirty="0">
                <a:ea typeface="Arial" charset="0"/>
                <a:cs typeface="Arial" charset="0"/>
              </a:rPr>
              <a:t>Convolutional Neural Networks for Sentence Classification</a:t>
            </a:r>
            <a:r>
              <a:rPr lang="en-US" sz="1158" i="1" dirty="0">
                <a:ea typeface="Arial" charset="0"/>
                <a:cs typeface="Arial" charset="0"/>
              </a:rPr>
              <a:t>”, EMNLP (2014)</a:t>
            </a:r>
            <a:endParaRPr lang="en-US" sz="1158" i="1" dirty="0"/>
          </a:p>
          <a:p>
            <a:pPr>
              <a:buClr>
                <a:schemeClr val="tx1"/>
              </a:buClr>
              <a:buFont typeface="Wingdings" charset="2"/>
              <a:buChar char="q"/>
            </a:pPr>
            <a:r>
              <a:rPr lang="en-US" sz="1158" dirty="0" err="1"/>
              <a:t>Severyn</a:t>
            </a:r>
            <a:r>
              <a:rPr lang="en-US" sz="1158" dirty="0"/>
              <a:t>, </a:t>
            </a:r>
            <a:r>
              <a:rPr lang="en-US" sz="1158" dirty="0" err="1"/>
              <a:t>Aliaksei</a:t>
            </a:r>
            <a:r>
              <a:rPr lang="en-US" sz="1158" dirty="0"/>
              <a:t>, and Alessandro </a:t>
            </a:r>
            <a:r>
              <a:rPr lang="en-US" sz="1158" dirty="0" err="1"/>
              <a:t>Moschitti</a:t>
            </a:r>
            <a:r>
              <a:rPr lang="en-US" sz="1158" dirty="0"/>
              <a:t>. "</a:t>
            </a:r>
            <a:r>
              <a:rPr lang="en-US" sz="1158" b="1" dirty="0"/>
              <a:t>UNITN: Training Deep Convolutional Neural Network for Twitter Sentiment Classification.</a:t>
            </a:r>
            <a:r>
              <a:rPr lang="en-US" sz="1158" dirty="0"/>
              <a:t>" </a:t>
            </a:r>
            <a:r>
              <a:rPr lang="en-US" sz="1158" i="1" dirty="0" err="1"/>
              <a:t>SemEval</a:t>
            </a:r>
            <a:r>
              <a:rPr lang="en-US" sz="1158" i="1" dirty="0"/>
              <a:t>@ NAACL-HLT</a:t>
            </a:r>
            <a:r>
              <a:rPr lang="en-US" sz="1158" dirty="0"/>
              <a:t> (2015)</a:t>
            </a:r>
          </a:p>
          <a:p>
            <a:pPr>
              <a:buClr>
                <a:schemeClr val="tx1"/>
              </a:buClr>
              <a:buFont typeface="Wingdings" charset="2"/>
              <a:buChar char="q"/>
              <a:defRPr/>
            </a:pPr>
            <a:r>
              <a:rPr lang="en-US" sz="1158" i="1" dirty="0">
                <a:solidFill>
                  <a:srgbClr val="222222"/>
                </a:solidFill>
              </a:rPr>
              <a:t>Cho, </a:t>
            </a:r>
            <a:r>
              <a:rPr lang="en-US" sz="1158" i="1" dirty="0" err="1">
                <a:solidFill>
                  <a:srgbClr val="222222"/>
                </a:solidFill>
              </a:rPr>
              <a:t>Kyunghyun</a:t>
            </a:r>
            <a:r>
              <a:rPr lang="en-US" sz="1158" i="1" dirty="0">
                <a:solidFill>
                  <a:srgbClr val="222222"/>
                </a:solidFill>
              </a:rPr>
              <a:t>, et al. "</a:t>
            </a:r>
            <a:r>
              <a:rPr lang="en-US" sz="1158" b="1" i="1" dirty="0">
                <a:solidFill>
                  <a:srgbClr val="222222"/>
                </a:solidFill>
              </a:rPr>
              <a:t>Learning phrase representations using RNN encoder-decoder for statistical machine translation</a:t>
            </a:r>
            <a:r>
              <a:rPr lang="en-US" sz="1158" i="1" dirty="0">
                <a:solidFill>
                  <a:srgbClr val="222222"/>
                </a:solidFill>
              </a:rPr>
              <a:t>." EMNLP (2014)</a:t>
            </a:r>
          </a:p>
          <a:p>
            <a:pPr>
              <a:buClr>
                <a:schemeClr val="tx1"/>
              </a:buClr>
              <a:buFont typeface="Wingdings" charset="2"/>
              <a:buChar char="q"/>
              <a:defRPr/>
            </a:pPr>
            <a:r>
              <a:rPr lang="en-US" sz="1158" dirty="0"/>
              <a:t>Ilya </a:t>
            </a:r>
            <a:r>
              <a:rPr lang="en-US" sz="1158" dirty="0" err="1"/>
              <a:t>Sutskever</a:t>
            </a:r>
            <a:r>
              <a:rPr lang="en-US" sz="1158" dirty="0"/>
              <a:t> et al. “</a:t>
            </a:r>
            <a:r>
              <a:rPr lang="en-US" sz="1158" b="1" dirty="0"/>
              <a:t>Sequence to sequence learning with neural networks.”  </a:t>
            </a:r>
            <a:r>
              <a:rPr lang="en-US" sz="1158" i="1" dirty="0"/>
              <a:t>NIPS (</a:t>
            </a:r>
            <a:r>
              <a:rPr lang="en-US" sz="1158" dirty="0"/>
              <a:t>2014)</a:t>
            </a:r>
            <a:r>
              <a:rPr lang="en-US" sz="1158" i="1" dirty="0"/>
              <a:t> </a:t>
            </a:r>
            <a:endParaRPr lang="en-US" sz="1158" i="1" dirty="0">
              <a:ea typeface="Arial" charset="0"/>
              <a:cs typeface="Arial" charset="0"/>
            </a:endParaRPr>
          </a:p>
          <a:p>
            <a:pPr>
              <a:buClr>
                <a:schemeClr val="tx1"/>
              </a:buClr>
              <a:buFont typeface="Wingdings" charset="2"/>
              <a:buChar char="q"/>
            </a:pPr>
            <a:r>
              <a:rPr lang="en-US" sz="1158" i="1" dirty="0" err="1">
                <a:solidFill>
                  <a:srgbClr val="222222"/>
                </a:solidFill>
              </a:rPr>
              <a:t>Bahdanau</a:t>
            </a:r>
            <a:r>
              <a:rPr lang="en-US" sz="1158" i="1" dirty="0">
                <a:solidFill>
                  <a:srgbClr val="222222"/>
                </a:solidFill>
              </a:rPr>
              <a:t> et al. "</a:t>
            </a:r>
            <a:r>
              <a:rPr lang="en-US" sz="1158" b="1" i="1" dirty="0">
                <a:solidFill>
                  <a:srgbClr val="222222"/>
                </a:solidFill>
              </a:rPr>
              <a:t>Neural machine translation by jointly learning to align and translate.</a:t>
            </a:r>
            <a:r>
              <a:rPr lang="en-US" sz="1158" i="1" dirty="0">
                <a:solidFill>
                  <a:srgbClr val="222222"/>
                </a:solidFill>
              </a:rPr>
              <a:t>" ICLR (2015)</a:t>
            </a:r>
          </a:p>
          <a:p>
            <a:pPr>
              <a:buClr>
                <a:schemeClr val="tx1"/>
              </a:buClr>
              <a:buFont typeface="Wingdings" charset="2"/>
              <a:buChar char="q"/>
            </a:pPr>
            <a:r>
              <a:rPr lang="en-US" sz="1158" i="1" dirty="0">
                <a:ea typeface="Arial" charset="0"/>
                <a:cs typeface="Arial" charset="0"/>
              </a:rPr>
              <a:t>Gal, Y., Islam, R., </a:t>
            </a:r>
            <a:r>
              <a:rPr lang="en-US" sz="1158" i="1" dirty="0" err="1">
                <a:ea typeface="Arial" charset="0"/>
                <a:cs typeface="Arial" charset="0"/>
              </a:rPr>
              <a:t>Ghahramani</a:t>
            </a:r>
            <a:r>
              <a:rPr lang="en-US" sz="1158" i="1" dirty="0">
                <a:ea typeface="Arial" charset="0"/>
                <a:cs typeface="Arial" charset="0"/>
              </a:rPr>
              <a:t>, Z. “</a:t>
            </a:r>
            <a:r>
              <a:rPr lang="en-US" sz="1158" b="1" i="1" dirty="0">
                <a:ea typeface="Arial" charset="0"/>
                <a:cs typeface="Arial" charset="0"/>
              </a:rPr>
              <a:t>Deep Bayesian Active Learning with Image Data</a:t>
            </a:r>
            <a:r>
              <a:rPr lang="en-US" sz="1158" i="1" dirty="0">
                <a:ea typeface="Arial" charset="0"/>
                <a:cs typeface="Arial" charset="0"/>
              </a:rPr>
              <a:t>.” ICML (2017)</a:t>
            </a:r>
          </a:p>
          <a:p>
            <a:pPr>
              <a:buClr>
                <a:schemeClr val="tx1"/>
              </a:buClr>
              <a:buFont typeface="Wingdings" charset="2"/>
              <a:buChar char="q"/>
            </a:pPr>
            <a:r>
              <a:rPr lang="en-US" sz="1158" i="1" dirty="0">
                <a:ea typeface="Arial" charset="0"/>
                <a:cs typeface="Arial" charset="0"/>
              </a:rPr>
              <a:t>Nair, V., Hinton, G.E. “</a:t>
            </a:r>
            <a:r>
              <a:rPr lang="en-US" sz="1158" b="1" i="1" dirty="0">
                <a:ea typeface="Arial" charset="0"/>
                <a:cs typeface="Arial" charset="0"/>
              </a:rPr>
              <a:t>Rectified linear units improve restricted </a:t>
            </a:r>
            <a:r>
              <a:rPr lang="en-US" sz="1158" b="1" i="1" dirty="0" err="1">
                <a:ea typeface="Arial" charset="0"/>
                <a:cs typeface="Arial" charset="0"/>
              </a:rPr>
              <a:t>boltzmann</a:t>
            </a:r>
            <a:r>
              <a:rPr lang="en-US" sz="1158" b="1" i="1" dirty="0">
                <a:ea typeface="Arial" charset="0"/>
                <a:cs typeface="Arial" charset="0"/>
              </a:rPr>
              <a:t> machines</a:t>
            </a:r>
            <a:r>
              <a:rPr lang="en-US" sz="1158" i="1" dirty="0">
                <a:ea typeface="Arial" charset="0"/>
                <a:cs typeface="Arial" charset="0"/>
              </a:rPr>
              <a:t>.” ICML (2010)</a:t>
            </a:r>
          </a:p>
          <a:p>
            <a:pPr>
              <a:buClr>
                <a:schemeClr val="tx1"/>
              </a:buClr>
              <a:buFont typeface="Wingdings" charset="2"/>
              <a:buChar char="q"/>
            </a:pPr>
            <a:r>
              <a:rPr lang="en-US" sz="1158" dirty="0"/>
              <a:t>Ronan </a:t>
            </a:r>
            <a:r>
              <a:rPr lang="en-US" sz="1158" dirty="0" err="1"/>
              <a:t>Collobert</a:t>
            </a:r>
            <a:r>
              <a:rPr lang="en-US" sz="1158" dirty="0"/>
              <a:t>, et al. “</a:t>
            </a:r>
            <a:r>
              <a:rPr lang="en-US" sz="1158" b="1" dirty="0"/>
              <a:t>Natural language processing (almost) from scratch</a:t>
            </a:r>
            <a:r>
              <a:rPr lang="en-US" sz="1158" dirty="0"/>
              <a:t>.” </a:t>
            </a:r>
            <a:r>
              <a:rPr lang="en-US" sz="1158" i="1" dirty="0"/>
              <a:t>JMLR</a:t>
            </a:r>
            <a:r>
              <a:rPr lang="en-US" sz="1158" dirty="0"/>
              <a:t> (2011)</a:t>
            </a:r>
          </a:p>
          <a:p>
            <a:pPr>
              <a:buClr>
                <a:schemeClr val="tx1"/>
              </a:buClr>
              <a:buFont typeface="Wingdings" charset="2"/>
              <a:buChar char="q"/>
            </a:pPr>
            <a:endParaRPr lang="en-US" sz="1158" i="1" dirty="0"/>
          </a:p>
          <a:p>
            <a:pPr>
              <a:buClr>
                <a:schemeClr val="tx1"/>
              </a:buClr>
              <a:buFont typeface="Wingdings" charset="2"/>
              <a:buChar char="q"/>
            </a:pPr>
            <a:r>
              <a:rPr lang="en-US" sz="1075" i="1" dirty="0"/>
              <a:t>Kumar, Shantanu. "A Survey of Deep Learning Methods for Relation Extraction." </a:t>
            </a:r>
            <a:r>
              <a:rPr lang="en-US" sz="1075" i="1" dirty="0" err="1"/>
              <a:t>arXiv</a:t>
            </a:r>
            <a:r>
              <a:rPr lang="en-US" sz="1075" i="1" dirty="0"/>
              <a:t> preprint arXiv:1705.03645 (2017)</a:t>
            </a:r>
          </a:p>
          <a:p>
            <a:pPr>
              <a:buClr>
                <a:schemeClr val="tx1"/>
              </a:buClr>
              <a:buFont typeface="Wingdings" charset="2"/>
              <a:buChar char="q"/>
            </a:pPr>
            <a:r>
              <a:rPr lang="en-US" sz="1075" i="1" dirty="0">
                <a:solidFill>
                  <a:srgbClr val="24292E"/>
                </a:solidFill>
              </a:rPr>
              <a:t>Lin et al. “Neural Relation Extraction with Selective Attention over Instances” ACL (2016) </a:t>
            </a:r>
            <a:r>
              <a:rPr lang="en-US" sz="1075" i="1" dirty="0">
                <a:solidFill>
                  <a:srgbClr val="24292E"/>
                </a:solidFill>
                <a:hlinkClick r:id="rId5"/>
              </a:rPr>
              <a:t>[code]</a:t>
            </a:r>
            <a:endParaRPr lang="en-US" sz="1075" i="1" dirty="0">
              <a:solidFill>
                <a:srgbClr val="24292E"/>
              </a:solidFill>
            </a:endParaRPr>
          </a:p>
          <a:p>
            <a:pPr>
              <a:buClr>
                <a:schemeClr val="tx1"/>
              </a:buClr>
              <a:buFont typeface="Wingdings" charset="2"/>
              <a:buChar char="q"/>
            </a:pPr>
            <a:r>
              <a:rPr lang="en-US" sz="1075" i="1" dirty="0">
                <a:ea typeface="Arial" charset="0"/>
                <a:cs typeface="Arial" charset="0"/>
              </a:rPr>
              <a:t>Zeng, </a:t>
            </a:r>
            <a:r>
              <a:rPr lang="en-US" sz="1075" i="1" dirty="0" err="1">
                <a:ea typeface="Arial" charset="0"/>
                <a:cs typeface="Arial" charset="0"/>
              </a:rPr>
              <a:t>D.et</a:t>
            </a:r>
            <a:r>
              <a:rPr lang="en-US" sz="1075" i="1" dirty="0">
                <a:ea typeface="Arial" charset="0"/>
                <a:cs typeface="Arial" charset="0"/>
              </a:rPr>
              <a:t> al. “Relation classification via convolutional deep neural network”. COLING (2014)</a:t>
            </a:r>
          </a:p>
          <a:p>
            <a:pPr>
              <a:buClr>
                <a:schemeClr val="tx1"/>
              </a:buClr>
              <a:buFont typeface="Wingdings" charset="2"/>
              <a:buChar char="q"/>
            </a:pPr>
            <a:r>
              <a:rPr lang="en-US" sz="1075" i="1" dirty="0">
                <a:ea typeface="Arial" charset="0"/>
                <a:cs typeface="Arial" charset="0"/>
              </a:rPr>
              <a:t>Nguyen, T.H., </a:t>
            </a:r>
            <a:r>
              <a:rPr lang="en-US" sz="1075" i="1" dirty="0" err="1">
                <a:ea typeface="Arial" charset="0"/>
                <a:cs typeface="Arial" charset="0"/>
              </a:rPr>
              <a:t>Grishman</a:t>
            </a:r>
            <a:r>
              <a:rPr lang="en-US" sz="1075" i="1" dirty="0">
                <a:ea typeface="Arial" charset="0"/>
                <a:cs typeface="Arial" charset="0"/>
              </a:rPr>
              <a:t>, R. “Relation extraction: Perspective from CNNs.” VS@ HLT-NAACL. (2015)</a:t>
            </a:r>
          </a:p>
          <a:p>
            <a:pPr>
              <a:buClr>
                <a:schemeClr val="tx1"/>
              </a:buClr>
              <a:buFont typeface="Wingdings" charset="2"/>
              <a:buChar char="q"/>
            </a:pPr>
            <a:r>
              <a:rPr lang="en-US" sz="1075" i="1" dirty="0">
                <a:ea typeface="Arial" charset="0"/>
                <a:cs typeface="Arial" charset="0"/>
              </a:rPr>
              <a:t>Zhang, D., Wang, D. “Relation classification via recurrent NN.” -</a:t>
            </a:r>
            <a:r>
              <a:rPr lang="en-US" sz="1075" i="1" dirty="0" err="1">
                <a:ea typeface="Arial" charset="0"/>
                <a:cs typeface="Arial" charset="0"/>
              </a:rPr>
              <a:t>arXiv</a:t>
            </a:r>
            <a:r>
              <a:rPr lang="en-US" sz="1075" i="1" dirty="0">
                <a:ea typeface="Arial" charset="0"/>
                <a:cs typeface="Arial" charset="0"/>
              </a:rPr>
              <a:t> preprint arXiv:1508.01006 (2015)</a:t>
            </a:r>
          </a:p>
          <a:p>
            <a:pPr>
              <a:buClr>
                <a:schemeClr val="tx1"/>
              </a:buClr>
              <a:buFont typeface="Wingdings" charset="2"/>
              <a:buChar char="q"/>
            </a:pPr>
            <a:r>
              <a:rPr lang="en-US" sz="1075" i="1" dirty="0">
                <a:ea typeface="Arial" charset="0"/>
                <a:cs typeface="Arial" charset="0"/>
              </a:rPr>
              <a:t>Zhou, P. et al. “Attention-based bidirectional LSTM networks for relation classification . ACL (2016)</a:t>
            </a:r>
          </a:p>
          <a:p>
            <a:pPr>
              <a:buClr>
                <a:schemeClr val="tx1"/>
              </a:buClr>
              <a:buFont typeface="Wingdings" charset="2"/>
              <a:buChar char="q"/>
            </a:pPr>
            <a:r>
              <a:rPr lang="en-US" sz="1075" dirty="0"/>
              <a:t>Mike </a:t>
            </a:r>
            <a:r>
              <a:rPr lang="en-US" sz="1075" dirty="0" err="1"/>
              <a:t>Mintz</a:t>
            </a:r>
            <a:r>
              <a:rPr lang="en-US" sz="1075" dirty="0"/>
              <a:t> et al. “Distant supervision for relation extraction without labeled data.” </a:t>
            </a:r>
            <a:r>
              <a:rPr lang="en-US" sz="1075" i="1" dirty="0"/>
              <a:t>ACL- IJCNLP (2009)</a:t>
            </a:r>
            <a:endParaRPr lang="en-US" sz="1075"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a:t>
            </a:r>
          </a:p>
        </p:txBody>
      </p:sp>
    </p:spTree>
    <p:extLst>
      <p:ext uri="{BB962C8B-B14F-4D97-AF65-F5344CB8AC3E}">
        <p14:creationId xmlns:p14="http://schemas.microsoft.com/office/powerpoint/2010/main" val="13689285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7694</TotalTime>
  <Words>6971</Words>
  <Application>Microsoft Office PowerPoint</Application>
  <PresentationFormat>Custom</PresentationFormat>
  <Paragraphs>938</Paragraphs>
  <Slides>93</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93</vt:i4>
      </vt:variant>
    </vt:vector>
  </HeadingPairs>
  <TitlesOfParts>
    <vt:vector size="108" baseType="lpstr">
      <vt:lpstr>.AppleSystemUIFont</vt:lpstr>
      <vt:lpstr>AppleColorEmoji</vt:lpstr>
      <vt:lpstr>-apple-system</vt:lpstr>
      <vt:lpstr>Arial</vt:lpstr>
      <vt:lpstr>Arial Unicode MS</vt:lpstr>
      <vt:lpstr>Bookman Old Style</vt:lpstr>
      <vt:lpstr>Calibri</vt:lpstr>
      <vt:lpstr>Cambria Math</vt:lpstr>
      <vt:lpstr>Century</vt:lpstr>
      <vt:lpstr>Courier New</vt:lpstr>
      <vt:lpstr>Gill Sans MT</vt:lpstr>
      <vt:lpstr>Tahoma</vt:lpstr>
      <vt:lpstr>Trebuchet MS</vt:lpstr>
      <vt:lpstr>Wingdings</vt:lpstr>
      <vt:lpstr>1_Office Theme</vt:lpstr>
      <vt:lpstr>PowerPoint Presentation</vt:lpstr>
      <vt:lpstr>Neural Networks</vt:lpstr>
      <vt:lpstr>Neural Networks</vt:lpstr>
      <vt:lpstr>Neural Networks</vt:lpstr>
      <vt:lpstr>PowerPoint Presentation</vt:lpstr>
      <vt:lpstr>PowerPoint Presentation</vt:lpstr>
      <vt:lpstr>PowerPoint Presentation</vt:lpstr>
      <vt:lpstr>A Model Adaptive Neuron</vt:lpstr>
      <vt:lpstr>A Model Adaptive Neuron</vt:lpstr>
      <vt:lpstr>PowerPoint Presentation</vt:lpstr>
      <vt:lpstr>Algorithm</vt:lpstr>
      <vt:lpstr>Algorithm</vt:lpstr>
      <vt:lpstr>Algorithm</vt:lpstr>
      <vt:lpstr>Algorithm</vt:lpstr>
      <vt:lpstr>PowerPoint Presentation</vt:lpstr>
      <vt:lpstr>Perceptron as a model of the brain?</vt:lpstr>
      <vt:lpstr>Perceptron as a model of the brain?</vt:lpstr>
      <vt:lpstr>Perceptron as a model of the brain?</vt:lpstr>
      <vt:lpstr>Perceptron as a model of the brain?</vt:lpstr>
      <vt:lpstr>Adaptive Neuron: Perceptron</vt:lpstr>
      <vt:lpstr>Adaptive Neuron: Perceptron</vt:lpstr>
      <vt:lpstr>Adaptive Neuron: Perceptron</vt:lpstr>
      <vt:lpstr>If features are complex enough, anything can be classified</vt:lpstr>
      <vt:lpstr>PowerPoint Presentation</vt:lpstr>
      <vt:lpstr>Problems?</vt:lpstr>
      <vt:lpstr>Neural Networks and Deep Learning -- A timeline</vt:lpstr>
      <vt:lpstr>Neural Networks</vt:lpstr>
      <vt:lpstr>Neural Networks</vt:lpstr>
      <vt:lpstr>Neural Networks</vt:lpstr>
      <vt:lpstr>Neural Networks</vt:lpstr>
      <vt:lpstr>Neural Networks</vt:lpstr>
      <vt:lpstr>When did Deep Learning Become Really Popular?</vt:lpstr>
      <vt:lpstr>Neural Networks</vt:lpstr>
      <vt:lpstr>About the term "Deep Learning" ...</vt:lpstr>
      <vt:lpstr>Evolution of Benchmark Datasets for Computer Vision</vt:lpstr>
      <vt:lpstr>Publishing Culture</vt:lpstr>
      <vt:lpstr>Publishing Culture</vt:lpstr>
      <vt:lpstr>PowerPoint Presentation</vt:lpstr>
      <vt:lpstr>PowerPoint Presentation</vt:lpstr>
      <vt:lpstr>PowerPoint Presentation</vt:lpstr>
      <vt:lpstr>Most ML/DL papers are also available as preprints</vt:lpstr>
      <vt:lpstr>Nice Preprint Recommender System by Andrej Karpathy</vt:lpstr>
      <vt:lpstr>Current Trends</vt:lpstr>
      <vt:lpstr>Applications</vt:lpstr>
      <vt:lpstr>Developing Specialized Hardware</vt:lpstr>
      <vt:lpstr>Engineering New Tricks</vt:lpstr>
      <vt:lpstr>Developing Theory and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Israel Trejo</dc:creator>
  <cp:lastModifiedBy>Israel Trejo</cp:lastModifiedBy>
  <cp:revision>26</cp:revision>
  <dcterms:created xsi:type="dcterms:W3CDTF">2021-05-31T22:46:47Z</dcterms:created>
  <dcterms:modified xsi:type="dcterms:W3CDTF">2025-08-29T17:48:09Z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2020-01-27T00:00:00Z</vt:filetime>
  </property>
  <property fmtid="{D5CDD505-2E9C-101B-9397-08002B2CF9AE}" pid="3" name="Creator">
    <vt:lpwstr>Impress</vt:lpwstr>
  </property>
  <property fmtid="{D5CDD505-2E9C-101B-9397-08002B2CF9AE}" pid="4" name="LastSaved">
    <vt:filetime>2020-01-27T00:00:00Z</vt:filetime>
  </property>
</Properties>
</file>